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06" r:id="rId2"/>
    <p:sldId id="1398" r:id="rId3"/>
    <p:sldId id="1399" r:id="rId4"/>
    <p:sldId id="1400" r:id="rId5"/>
    <p:sldId id="1401" r:id="rId6"/>
    <p:sldId id="1402" r:id="rId7"/>
    <p:sldId id="1403" r:id="rId8"/>
    <p:sldId id="1404" r:id="rId9"/>
    <p:sldId id="1405" r:id="rId10"/>
    <p:sldId id="1406" r:id="rId11"/>
    <p:sldId id="1407" r:id="rId12"/>
    <p:sldId id="1409" r:id="rId13"/>
    <p:sldId id="1410" r:id="rId14"/>
    <p:sldId id="1411" r:id="rId15"/>
    <p:sldId id="1412" r:id="rId16"/>
    <p:sldId id="1413" r:id="rId17"/>
    <p:sldId id="1414" r:id="rId18"/>
    <p:sldId id="1415" r:id="rId19"/>
    <p:sldId id="1416" r:id="rId20"/>
    <p:sldId id="1417" r:id="rId21"/>
    <p:sldId id="1418" r:id="rId22"/>
    <p:sldId id="1419" r:id="rId23"/>
    <p:sldId id="1420" r:id="rId24"/>
    <p:sldId id="14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3B58"/>
    <a:srgbClr val="68344E"/>
    <a:srgbClr val="4D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223" autoAdjust="0"/>
  </p:normalViewPr>
  <p:slideViewPr>
    <p:cSldViewPr snapToGrid="0" showGuides="1">
      <p:cViewPr varScale="1">
        <p:scale>
          <a:sx n="97" d="100"/>
          <a:sy n="97" d="100"/>
        </p:scale>
        <p:origin x="312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A701-2D59-48BA-9F45-6201145ED7B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E21D5-200E-419A-A670-CCFC4155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7F8A8-E7DA-4042-87EB-98E35BE480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3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33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E7EF25-B276-4057-9422-DA0794C7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9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2FC5BC-7F1D-436B-B908-6E955D87A7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8719" y="929777"/>
            <a:ext cx="5294563" cy="3535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spc="300">
                <a:solidFill>
                  <a:schemeClr val="accent1"/>
                </a:solidFill>
                <a:latin typeface="Poppins SemiBold" panose="00000700000000000000" pitchFamily="2" charset="0"/>
              </a:defRPr>
            </a:lvl1pPr>
          </a:lstStyle>
          <a:p>
            <a:pPr lvl="0"/>
            <a:r>
              <a:rPr lang="id-ID" dirty="0"/>
              <a:t>Subtitle place here</a:t>
            </a:r>
          </a:p>
        </p:txBody>
      </p:sp>
    </p:spTree>
    <p:extLst>
      <p:ext uri="{BB962C8B-B14F-4D97-AF65-F5344CB8AC3E}">
        <p14:creationId xmlns:p14="http://schemas.microsoft.com/office/powerpoint/2010/main" val="25698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DE86C2-3E30-9C3A-B958-B781AEF8AA6F}"/>
              </a:ext>
            </a:extLst>
          </p:cNvPr>
          <p:cNvSpPr/>
          <p:nvPr userDrawn="1"/>
        </p:nvSpPr>
        <p:spPr>
          <a:xfrm>
            <a:off x="427575" y="6325124"/>
            <a:ext cx="3997776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1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0000500000000000000" pitchFamily="2" charset="0"/>
              </a:rPr>
              <a:t>Discover Math</a:t>
            </a:r>
            <a:endParaRPr lang="en-US" sz="1100" spc="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5013F-9D6C-5A19-1092-465F8861E1CD}"/>
              </a:ext>
            </a:extLst>
          </p:cNvPr>
          <p:cNvSpPr txBox="1"/>
          <p:nvPr userDrawn="1"/>
        </p:nvSpPr>
        <p:spPr>
          <a:xfrm>
            <a:off x="11332946" y="6317430"/>
            <a:ext cx="62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Poppins" panose="00000500000000000000" pitchFamily="2" charset="0"/>
              </a:rPr>
              <a:pPr algn="ctr"/>
              <a:t>‹#›</a:t>
            </a:fld>
            <a:endParaRPr lang="id-ID" sz="1200" b="1" i="0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15AA1-4363-E8F1-B007-C2223F36E955}"/>
              </a:ext>
            </a:extLst>
          </p:cNvPr>
          <p:cNvSpPr/>
          <p:nvPr userDrawn="1"/>
        </p:nvSpPr>
        <p:spPr>
          <a:xfrm>
            <a:off x="9278210" y="303734"/>
            <a:ext cx="257422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200" b="0" spc="100" dirty="0">
                <a:solidFill>
                  <a:schemeClr val="bg1">
                    <a:lumMod val="75000"/>
                  </a:schemeClr>
                </a:solidFill>
                <a:latin typeface="+mn-lt"/>
                <a:cs typeface="Poppins" panose="00000500000000000000" pitchFamily="2" charset="0"/>
              </a:rPr>
              <a:t> ©Copyright 2024</a:t>
            </a:r>
          </a:p>
        </p:txBody>
      </p:sp>
    </p:spTree>
    <p:extLst>
      <p:ext uri="{BB962C8B-B14F-4D97-AF65-F5344CB8AC3E}">
        <p14:creationId xmlns:p14="http://schemas.microsoft.com/office/powerpoint/2010/main" val="317938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CA7DAF2-FB40-8631-961C-787DE62B0E90}"/>
              </a:ext>
            </a:extLst>
          </p:cNvPr>
          <p:cNvSpPr/>
          <p:nvPr/>
        </p:nvSpPr>
        <p:spPr>
          <a:xfrm>
            <a:off x="220418" y="214312"/>
            <a:ext cx="11751164" cy="6429375"/>
          </a:xfrm>
          <a:prstGeom prst="roundRect">
            <a:avLst>
              <a:gd name="adj" fmla="val 3918"/>
            </a:avLst>
          </a:prstGeom>
          <a:gradFill>
            <a:gsLst>
              <a:gs pos="16000">
                <a:schemeClr val="tx1">
                  <a:lumMod val="85000"/>
                  <a:lumOff val="15000"/>
                  <a:alpha val="82000"/>
                </a:schemeClr>
              </a:gs>
              <a:gs pos="84000">
                <a:srgbClr val="68344E">
                  <a:alpha val="91765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599A07-5C47-4B79-A33A-E23FCABAE8E2}"/>
              </a:ext>
            </a:extLst>
          </p:cNvPr>
          <p:cNvSpPr/>
          <p:nvPr/>
        </p:nvSpPr>
        <p:spPr>
          <a:xfrm>
            <a:off x="3848100" y="1181100"/>
            <a:ext cx="4495800" cy="4495800"/>
          </a:xfrm>
          <a:prstGeom prst="ellipse">
            <a:avLst/>
          </a:prstGeom>
          <a:gradFill>
            <a:gsLst>
              <a:gs pos="16000">
                <a:srgbClr val="D93B58">
                  <a:alpha val="0"/>
                </a:srgbClr>
              </a:gs>
              <a:gs pos="84000">
                <a:srgbClr val="D93B58"/>
              </a:gs>
            </a:gsLst>
            <a:lin ang="3000000" scaled="0"/>
          </a:gradFill>
          <a:ln>
            <a:noFill/>
          </a:ln>
          <a:effectLst>
            <a:outerShdw blurRad="698500" dist="482600" dir="2700000" sx="96000" sy="96000" algn="br" rotWithShape="0">
              <a:schemeClr val="tx1">
                <a:lumMod val="95000"/>
                <a:lumOff val="5000"/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5C3A71-0B0C-40D6-BFF3-DF75358BD1AB}"/>
              </a:ext>
            </a:extLst>
          </p:cNvPr>
          <p:cNvSpPr txBox="1"/>
          <p:nvPr/>
        </p:nvSpPr>
        <p:spPr>
          <a:xfrm>
            <a:off x="1143816" y="939199"/>
            <a:ext cx="99807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6000" dirty="0">
                <a:solidFill>
                  <a:schemeClr val="bg1"/>
                </a:solidFill>
                <a:latin typeface="Atma SemiBold" pitchFamily="2" charset="0"/>
                <a:cs typeface="Atma SemiBold" pitchFamily="2" charset="0"/>
              </a:rPr>
              <a:t>1.618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tma SemiBold" pitchFamily="2" charset="0"/>
                <a:cs typeface="Atma SemiBold" pitchFamily="2" charset="0"/>
              </a:rPr>
              <a:t>Golden Ratio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tma SemiBold" pitchFamily="2" charset="0"/>
                <a:cs typeface="Atma SemiBold" pitchFamily="2" charset="0"/>
              </a:rPr>
              <a:t>Golden Rectangle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tma SemiBold" pitchFamily="2" charset="0"/>
                <a:cs typeface="Atma SemiBold" pitchFamily="2" charset="0"/>
              </a:rPr>
              <a:t>Fibonacci Sequence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tma SemiBold" pitchFamily="2" charset="0"/>
                <a:cs typeface="Atma SemiBold" pitchFamily="2" charset="0"/>
              </a:rPr>
              <a:t>Arithmetic Series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091BA-0D4F-4BC2-924B-0A8AF861BA4F}"/>
              </a:ext>
            </a:extLst>
          </p:cNvPr>
          <p:cNvSpPr txBox="1"/>
          <p:nvPr/>
        </p:nvSpPr>
        <p:spPr>
          <a:xfrm>
            <a:off x="2071036" y="5705415"/>
            <a:ext cx="820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Chapter 1: Discovering Mathematics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22A172-9DB7-6348-824F-44F7D61DE6C8}"/>
              </a:ext>
            </a:extLst>
          </p:cNvPr>
          <p:cNvSpPr/>
          <p:nvPr/>
        </p:nvSpPr>
        <p:spPr>
          <a:xfrm rot="1800000">
            <a:off x="674126" y="620840"/>
            <a:ext cx="8418285" cy="1973943"/>
          </a:xfrm>
          <a:prstGeom prst="ellipse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 w="22225" cap="sq">
            <a:solidFill>
              <a:schemeClr val="bg1">
                <a:alpha val="9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C1BEE3-4EF8-984E-B20B-020591B26028}"/>
              </a:ext>
            </a:extLst>
          </p:cNvPr>
          <p:cNvSpPr/>
          <p:nvPr/>
        </p:nvSpPr>
        <p:spPr>
          <a:xfrm rot="19800000">
            <a:off x="1813998" y="2442028"/>
            <a:ext cx="8418285" cy="1973943"/>
          </a:xfrm>
          <a:prstGeom prst="ellipse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 w="22225" cap="sq">
            <a:solidFill>
              <a:schemeClr val="bg1">
                <a:alpha val="9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7003C67-E10A-3BEA-1F7F-24A6E4A1B2B0}"/>
              </a:ext>
            </a:extLst>
          </p:cNvPr>
          <p:cNvSpPr/>
          <p:nvPr/>
        </p:nvSpPr>
        <p:spPr>
          <a:xfrm>
            <a:off x="11939588" y="1727200"/>
            <a:ext cx="252412" cy="354013"/>
          </a:xfrm>
          <a:custGeom>
            <a:avLst/>
            <a:gdLst>
              <a:gd name="connsiteX0" fmla="*/ 668611 w 668611"/>
              <a:gd name="connsiteY0" fmla="*/ 396037 h 936300"/>
              <a:gd name="connsiteX1" fmla="*/ 462610 w 668611"/>
              <a:gd name="connsiteY1" fmla="*/ 396037 h 936300"/>
              <a:gd name="connsiteX2" fmla="*/ 380244 w 668611"/>
              <a:gd name="connsiteY2" fmla="*/ 533894 h 936300"/>
              <a:gd name="connsiteX3" fmla="*/ 668611 w 668611"/>
              <a:gd name="connsiteY3" fmla="*/ 533894 h 936300"/>
              <a:gd name="connsiteX4" fmla="*/ 668611 w 668611"/>
              <a:gd name="connsiteY4" fmla="*/ 727158 h 936300"/>
              <a:gd name="connsiteX5" fmla="*/ 266206 w 668611"/>
              <a:gd name="connsiteY5" fmla="*/ 727158 h 936300"/>
              <a:gd name="connsiteX6" fmla="*/ 140999 w 668611"/>
              <a:gd name="connsiteY6" fmla="*/ 936301 h 936300"/>
              <a:gd name="connsiteX7" fmla="*/ 12652 w 668611"/>
              <a:gd name="connsiteY7" fmla="*/ 865015 h 936300"/>
              <a:gd name="connsiteX8" fmla="*/ 95017 w 668611"/>
              <a:gd name="connsiteY8" fmla="*/ 727158 h 936300"/>
              <a:gd name="connsiteX9" fmla="*/ 0 w 668611"/>
              <a:gd name="connsiteY9" fmla="*/ 727158 h 936300"/>
              <a:gd name="connsiteX10" fmla="*/ 0 w 668611"/>
              <a:gd name="connsiteY10" fmla="*/ 533894 h 936300"/>
              <a:gd name="connsiteX11" fmla="*/ 210713 w 668611"/>
              <a:gd name="connsiteY11" fmla="*/ 533894 h 936300"/>
              <a:gd name="connsiteX12" fmla="*/ 293079 w 668611"/>
              <a:gd name="connsiteY12" fmla="*/ 396037 h 936300"/>
              <a:gd name="connsiteX13" fmla="*/ 0 w 668611"/>
              <a:gd name="connsiteY13" fmla="*/ 396037 h 936300"/>
              <a:gd name="connsiteX14" fmla="*/ 0 w 668611"/>
              <a:gd name="connsiteY14" fmla="*/ 202774 h 936300"/>
              <a:gd name="connsiteX15" fmla="*/ 408775 w 668611"/>
              <a:gd name="connsiteY15" fmla="*/ 202774 h 936300"/>
              <a:gd name="connsiteX16" fmla="*/ 530753 w 668611"/>
              <a:gd name="connsiteY16" fmla="*/ 0 h 936300"/>
              <a:gd name="connsiteX17" fmla="*/ 657530 w 668611"/>
              <a:gd name="connsiteY17" fmla="*/ 69714 h 936300"/>
              <a:gd name="connsiteX18" fmla="*/ 578306 w 668611"/>
              <a:gd name="connsiteY18" fmla="*/ 202774 h 936300"/>
              <a:gd name="connsiteX19" fmla="*/ 668611 w 668611"/>
              <a:gd name="connsiteY19" fmla="*/ 202774 h 936300"/>
              <a:gd name="connsiteX20" fmla="*/ 668611 w 668611"/>
              <a:gd name="connsiteY20" fmla="*/ 396037 h 93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8611" h="936300">
                <a:moveTo>
                  <a:pt x="668611" y="396037"/>
                </a:moveTo>
                <a:lnTo>
                  <a:pt x="462610" y="396037"/>
                </a:lnTo>
                <a:lnTo>
                  <a:pt x="380244" y="533894"/>
                </a:lnTo>
                <a:lnTo>
                  <a:pt x="668611" y="533894"/>
                </a:lnTo>
                <a:lnTo>
                  <a:pt x="668611" y="727158"/>
                </a:lnTo>
                <a:lnTo>
                  <a:pt x="266206" y="727158"/>
                </a:lnTo>
                <a:lnTo>
                  <a:pt x="140999" y="936301"/>
                </a:lnTo>
                <a:lnTo>
                  <a:pt x="12652" y="865015"/>
                </a:lnTo>
                <a:lnTo>
                  <a:pt x="95017" y="727158"/>
                </a:lnTo>
                <a:lnTo>
                  <a:pt x="0" y="727158"/>
                </a:lnTo>
                <a:lnTo>
                  <a:pt x="0" y="533894"/>
                </a:lnTo>
                <a:lnTo>
                  <a:pt x="210713" y="533894"/>
                </a:lnTo>
                <a:lnTo>
                  <a:pt x="293079" y="396037"/>
                </a:lnTo>
                <a:lnTo>
                  <a:pt x="0" y="396037"/>
                </a:lnTo>
                <a:lnTo>
                  <a:pt x="0" y="202774"/>
                </a:lnTo>
                <a:lnTo>
                  <a:pt x="408775" y="202774"/>
                </a:lnTo>
                <a:lnTo>
                  <a:pt x="530753" y="0"/>
                </a:lnTo>
                <a:lnTo>
                  <a:pt x="657530" y="69714"/>
                </a:lnTo>
                <a:lnTo>
                  <a:pt x="578306" y="202774"/>
                </a:lnTo>
                <a:lnTo>
                  <a:pt x="668611" y="202774"/>
                </a:lnTo>
                <a:lnTo>
                  <a:pt x="668611" y="396037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reeform: Shape 54">
            <a:extLst>
              <a:ext uri="{FF2B5EF4-FFF2-40B4-BE49-F238E27FC236}">
                <a16:creationId xmlns:a16="http://schemas.microsoft.com/office/drawing/2014/main" id="{0037B38E-776D-8486-F093-86D8B752B499}"/>
              </a:ext>
            </a:extLst>
          </p:cNvPr>
          <p:cNvSpPr>
            <a:spLocks/>
          </p:cNvSpPr>
          <p:nvPr/>
        </p:nvSpPr>
        <p:spPr bwMode="auto">
          <a:xfrm>
            <a:off x="11452225" y="4267200"/>
            <a:ext cx="319088" cy="547688"/>
          </a:xfrm>
          <a:custGeom>
            <a:avLst/>
            <a:gdLst>
              <a:gd name="T0" fmla="*/ 319678 w 846081"/>
              <a:gd name="T1" fmla="*/ 0 h 1449777"/>
              <a:gd name="T2" fmla="*/ 319678 w 846081"/>
              <a:gd name="T3" fmla="*/ 71241 h 1449777"/>
              <a:gd name="T4" fmla="*/ 280777 w 846081"/>
              <a:gd name="T5" fmla="*/ 71241 h 1449777"/>
              <a:gd name="T6" fmla="*/ 280777 w 846081"/>
              <a:gd name="T7" fmla="*/ 537588 h 1449777"/>
              <a:gd name="T8" fmla="*/ 190976 w 846081"/>
              <a:gd name="T9" fmla="*/ 547741 h 1449777"/>
              <a:gd name="T10" fmla="*/ 190976 w 846081"/>
              <a:gd name="T11" fmla="*/ 71241 h 1449777"/>
              <a:gd name="T12" fmla="*/ 129328 w 846081"/>
              <a:gd name="T13" fmla="*/ 71241 h 1449777"/>
              <a:gd name="T14" fmla="*/ 129328 w 846081"/>
              <a:gd name="T15" fmla="*/ 537588 h 1449777"/>
              <a:gd name="T16" fmla="*/ 40120 w 846081"/>
              <a:gd name="T17" fmla="*/ 547774 h 1449777"/>
              <a:gd name="T18" fmla="*/ 40120 w 846081"/>
              <a:gd name="T19" fmla="*/ 71241 h 1449777"/>
              <a:gd name="T20" fmla="*/ 0 w 846081"/>
              <a:gd name="T21" fmla="*/ 71241 h 1449777"/>
              <a:gd name="T22" fmla="*/ 0 w 846081"/>
              <a:gd name="T23" fmla="*/ 0 h 1449777"/>
              <a:gd name="T24" fmla="*/ 319678 w 846081"/>
              <a:gd name="T25" fmla="*/ 0 h 14497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46081" h="1449777">
                <a:moveTo>
                  <a:pt x="846082" y="0"/>
                </a:moveTo>
                <a:lnTo>
                  <a:pt x="846082" y="188551"/>
                </a:lnTo>
                <a:lnTo>
                  <a:pt x="743124" y="188551"/>
                </a:lnTo>
                <a:lnTo>
                  <a:pt x="743124" y="1422817"/>
                </a:lnTo>
                <a:lnTo>
                  <a:pt x="505450" y="1449690"/>
                </a:lnTo>
                <a:lnTo>
                  <a:pt x="505450" y="188551"/>
                </a:lnTo>
                <a:lnTo>
                  <a:pt x="342289" y="188551"/>
                </a:lnTo>
                <a:lnTo>
                  <a:pt x="342289" y="1422817"/>
                </a:lnTo>
                <a:lnTo>
                  <a:pt x="106185" y="1449778"/>
                </a:lnTo>
                <a:lnTo>
                  <a:pt x="106185" y="188551"/>
                </a:lnTo>
                <a:lnTo>
                  <a:pt x="0" y="188551"/>
                </a:lnTo>
                <a:lnTo>
                  <a:pt x="0" y="0"/>
                </a:lnTo>
                <a:lnTo>
                  <a:pt x="846082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A43F1C4-5FA9-960F-5250-7F66507D8A04}"/>
              </a:ext>
            </a:extLst>
          </p:cNvPr>
          <p:cNvSpPr/>
          <p:nvPr/>
        </p:nvSpPr>
        <p:spPr>
          <a:xfrm>
            <a:off x="9556631" y="5141119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D85F243-96E0-6AD2-7C6F-A8ACAF022A96}"/>
              </a:ext>
            </a:extLst>
          </p:cNvPr>
          <p:cNvSpPr/>
          <p:nvPr/>
        </p:nvSpPr>
        <p:spPr>
          <a:xfrm>
            <a:off x="7580313" y="1946275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reeform: Shape 57">
            <a:extLst>
              <a:ext uri="{FF2B5EF4-FFF2-40B4-BE49-F238E27FC236}">
                <a16:creationId xmlns:a16="http://schemas.microsoft.com/office/drawing/2014/main" id="{F308E497-4FCD-38EA-6684-DEBAAFF072B4}"/>
              </a:ext>
            </a:extLst>
          </p:cNvPr>
          <p:cNvSpPr>
            <a:spLocks/>
          </p:cNvSpPr>
          <p:nvPr/>
        </p:nvSpPr>
        <p:spPr bwMode="auto">
          <a:xfrm>
            <a:off x="1219200" y="4989513"/>
            <a:ext cx="374650" cy="415925"/>
          </a:xfrm>
          <a:custGeom>
            <a:avLst/>
            <a:gdLst>
              <a:gd name="T0" fmla="*/ 246624 w 990221"/>
              <a:gd name="T1" fmla="*/ 0 h 1097977"/>
              <a:gd name="T2" fmla="*/ 374139 w 990221"/>
              <a:gd name="T3" fmla="*/ 414852 h 1097977"/>
              <a:gd name="T4" fmla="*/ 0 w 990221"/>
              <a:gd name="T5" fmla="*/ 414852 h 1097977"/>
              <a:gd name="T6" fmla="*/ 128109 w 990221"/>
              <a:gd name="T7" fmla="*/ 0 h 1097977"/>
              <a:gd name="T8" fmla="*/ 246624 w 990221"/>
              <a:gd name="T9" fmla="*/ 0 h 1097977"/>
              <a:gd name="T10" fmla="*/ 186163 w 990221"/>
              <a:gd name="T11" fmla="*/ 72461 h 1097977"/>
              <a:gd name="T12" fmla="*/ 117922 w 990221"/>
              <a:gd name="T13" fmla="*/ 343051 h 1097977"/>
              <a:gd name="T14" fmla="*/ 253811 w 990221"/>
              <a:gd name="T15" fmla="*/ 343051 h 1097977"/>
              <a:gd name="T16" fmla="*/ 186163 w 990221"/>
              <a:gd name="T17" fmla="*/ 72461 h 10979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0221" h="1097977">
                <a:moveTo>
                  <a:pt x="652732" y="0"/>
                </a:moveTo>
                <a:lnTo>
                  <a:pt x="990222" y="1097978"/>
                </a:lnTo>
                <a:lnTo>
                  <a:pt x="0" y="1097978"/>
                </a:lnTo>
                <a:lnTo>
                  <a:pt x="339061" y="0"/>
                </a:lnTo>
                <a:lnTo>
                  <a:pt x="652732" y="0"/>
                </a:lnTo>
                <a:close/>
                <a:moveTo>
                  <a:pt x="492712" y="191780"/>
                </a:moveTo>
                <a:lnTo>
                  <a:pt x="312100" y="907943"/>
                </a:lnTo>
                <a:lnTo>
                  <a:pt x="671752" y="907943"/>
                </a:lnTo>
                <a:lnTo>
                  <a:pt x="492712" y="19178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grpSp>
        <p:nvGrpSpPr>
          <p:cNvPr id="41" name="Graphic 51">
            <a:extLst>
              <a:ext uri="{FF2B5EF4-FFF2-40B4-BE49-F238E27FC236}">
                <a16:creationId xmlns:a16="http://schemas.microsoft.com/office/drawing/2014/main" id="{E24AABD7-19BB-46A1-465B-4609C9F48FEB}"/>
              </a:ext>
            </a:extLst>
          </p:cNvPr>
          <p:cNvGrpSpPr/>
          <p:nvPr/>
        </p:nvGrpSpPr>
        <p:grpSpPr>
          <a:xfrm>
            <a:off x="3848100" y="391540"/>
            <a:ext cx="383864" cy="519984"/>
            <a:chOff x="3318160" y="1109582"/>
            <a:chExt cx="1015961" cy="1376223"/>
          </a:xfrm>
          <a:solidFill>
            <a:schemeClr val="bg1">
              <a:alpha val="7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B40EFC-0368-5ED3-2D4B-754DC455A331}"/>
                </a:ext>
              </a:extLst>
            </p:cNvPr>
            <p:cNvSpPr/>
            <p:nvPr/>
          </p:nvSpPr>
          <p:spPr>
            <a:xfrm>
              <a:off x="3318160" y="1947200"/>
              <a:ext cx="1015961" cy="538605"/>
            </a:xfrm>
            <a:custGeom>
              <a:avLst/>
              <a:gdLst>
                <a:gd name="connsiteX0" fmla="*/ 0 w 1015961"/>
                <a:gd name="connsiteY0" fmla="*/ 198498 h 538605"/>
                <a:gd name="connsiteX1" fmla="*/ 0 w 1015961"/>
                <a:gd name="connsiteY1" fmla="*/ 0 h 538605"/>
                <a:gd name="connsiteX2" fmla="*/ 1015961 w 1015961"/>
                <a:gd name="connsiteY2" fmla="*/ 0 h 538605"/>
                <a:gd name="connsiteX3" fmla="*/ 1015961 w 1015961"/>
                <a:gd name="connsiteY3" fmla="*/ 198498 h 538605"/>
                <a:gd name="connsiteX4" fmla="*/ 0 w 1015961"/>
                <a:gd name="connsiteY4" fmla="*/ 198498 h 538605"/>
                <a:gd name="connsiteX5" fmla="*/ 0 w 1015961"/>
                <a:gd name="connsiteY5" fmla="*/ 538606 h 538605"/>
                <a:gd name="connsiteX6" fmla="*/ 0 w 1015961"/>
                <a:gd name="connsiteY6" fmla="*/ 340021 h 538605"/>
                <a:gd name="connsiteX7" fmla="*/ 1015961 w 1015961"/>
                <a:gd name="connsiteY7" fmla="*/ 340021 h 538605"/>
                <a:gd name="connsiteX8" fmla="*/ 1015961 w 1015961"/>
                <a:gd name="connsiteY8" fmla="*/ 538606 h 538605"/>
                <a:gd name="connsiteX9" fmla="*/ 0 w 1015961"/>
                <a:gd name="connsiteY9" fmla="*/ 538606 h 53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" h="538605">
                  <a:moveTo>
                    <a:pt x="0" y="198498"/>
                  </a:moveTo>
                  <a:lnTo>
                    <a:pt x="0" y="0"/>
                  </a:lnTo>
                  <a:lnTo>
                    <a:pt x="1015961" y="0"/>
                  </a:lnTo>
                  <a:lnTo>
                    <a:pt x="1015961" y="198498"/>
                  </a:lnTo>
                  <a:lnTo>
                    <a:pt x="0" y="198498"/>
                  </a:lnTo>
                  <a:close/>
                  <a:moveTo>
                    <a:pt x="0" y="538606"/>
                  </a:moveTo>
                  <a:lnTo>
                    <a:pt x="0" y="340021"/>
                  </a:lnTo>
                  <a:lnTo>
                    <a:pt x="1015961" y="340021"/>
                  </a:lnTo>
                  <a:lnTo>
                    <a:pt x="1015961" y="538606"/>
                  </a:lnTo>
                  <a:lnTo>
                    <a:pt x="0" y="538606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410C5F-43BB-A9E1-6080-469AA08000E6}"/>
                </a:ext>
              </a:extLst>
            </p:cNvPr>
            <p:cNvSpPr/>
            <p:nvPr/>
          </p:nvSpPr>
          <p:spPr>
            <a:xfrm>
              <a:off x="3525645" y="1109582"/>
              <a:ext cx="600903" cy="666342"/>
            </a:xfrm>
            <a:custGeom>
              <a:avLst/>
              <a:gdLst>
                <a:gd name="connsiteX0" fmla="*/ 396124 w 600903"/>
                <a:gd name="connsiteY0" fmla="*/ 0 h 666342"/>
                <a:gd name="connsiteX1" fmla="*/ 600904 w 600903"/>
                <a:gd name="connsiteY1" fmla="*/ 666343 h 666342"/>
                <a:gd name="connsiteX2" fmla="*/ 0 w 600903"/>
                <a:gd name="connsiteY2" fmla="*/ 666343 h 666342"/>
                <a:gd name="connsiteX3" fmla="*/ 205827 w 600903"/>
                <a:gd name="connsiteY3" fmla="*/ 0 h 666342"/>
                <a:gd name="connsiteX4" fmla="*/ 396124 w 600903"/>
                <a:gd name="connsiteY4" fmla="*/ 0 h 666342"/>
                <a:gd name="connsiteX5" fmla="*/ 299100 w 600903"/>
                <a:gd name="connsiteY5" fmla="*/ 116307 h 666342"/>
                <a:gd name="connsiteX6" fmla="*/ 189511 w 600903"/>
                <a:gd name="connsiteY6" fmla="*/ 550909 h 666342"/>
                <a:gd name="connsiteX7" fmla="*/ 407815 w 600903"/>
                <a:gd name="connsiteY7" fmla="*/ 550909 h 666342"/>
                <a:gd name="connsiteX8" fmla="*/ 299100 w 600903"/>
                <a:gd name="connsiteY8" fmla="*/ 116307 h 66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903" h="666342">
                  <a:moveTo>
                    <a:pt x="396124" y="0"/>
                  </a:moveTo>
                  <a:lnTo>
                    <a:pt x="600904" y="666343"/>
                  </a:lnTo>
                  <a:lnTo>
                    <a:pt x="0" y="666343"/>
                  </a:lnTo>
                  <a:lnTo>
                    <a:pt x="205827" y="0"/>
                  </a:lnTo>
                  <a:lnTo>
                    <a:pt x="396124" y="0"/>
                  </a:lnTo>
                  <a:close/>
                  <a:moveTo>
                    <a:pt x="299100" y="116307"/>
                  </a:moveTo>
                  <a:lnTo>
                    <a:pt x="189511" y="550909"/>
                  </a:lnTo>
                  <a:lnTo>
                    <a:pt x="407815" y="550909"/>
                  </a:lnTo>
                  <a:lnTo>
                    <a:pt x="299100" y="116307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Freeform: Shape 61">
            <a:extLst>
              <a:ext uri="{FF2B5EF4-FFF2-40B4-BE49-F238E27FC236}">
                <a16:creationId xmlns:a16="http://schemas.microsoft.com/office/drawing/2014/main" id="{A3552F50-BB54-B59F-4625-362FC44E1706}"/>
              </a:ext>
            </a:extLst>
          </p:cNvPr>
          <p:cNvSpPr>
            <a:spLocks/>
          </p:cNvSpPr>
          <p:nvPr/>
        </p:nvSpPr>
        <p:spPr bwMode="auto">
          <a:xfrm>
            <a:off x="10623550" y="803275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grpSp>
        <p:nvGrpSpPr>
          <p:cNvPr id="45" name="Graphic 51">
            <a:extLst>
              <a:ext uri="{FF2B5EF4-FFF2-40B4-BE49-F238E27FC236}">
                <a16:creationId xmlns:a16="http://schemas.microsoft.com/office/drawing/2014/main" id="{4483492F-29AF-B7DC-2EEF-76CB73591004}"/>
              </a:ext>
            </a:extLst>
          </p:cNvPr>
          <p:cNvGrpSpPr/>
          <p:nvPr/>
        </p:nvGrpSpPr>
        <p:grpSpPr>
          <a:xfrm>
            <a:off x="177587" y="2835054"/>
            <a:ext cx="389996" cy="342128"/>
            <a:chOff x="5440824" y="0"/>
            <a:chExt cx="1032190" cy="905499"/>
          </a:xfrm>
          <a:solidFill>
            <a:schemeClr val="bg1">
              <a:alpha val="7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43237A-5C27-9EC3-7819-E2942C5625F8}"/>
                </a:ext>
              </a:extLst>
            </p:cNvPr>
            <p:cNvSpPr/>
            <p:nvPr/>
          </p:nvSpPr>
          <p:spPr>
            <a:xfrm>
              <a:off x="5440824" y="366719"/>
              <a:ext cx="1032190" cy="538780"/>
            </a:xfrm>
            <a:custGeom>
              <a:avLst/>
              <a:gdLst>
                <a:gd name="connsiteX0" fmla="*/ 0 w 1032190"/>
                <a:gd name="connsiteY0" fmla="*/ 198585 h 538780"/>
                <a:gd name="connsiteX1" fmla="*/ 0 w 1032190"/>
                <a:gd name="connsiteY1" fmla="*/ 0 h 538780"/>
                <a:gd name="connsiteX2" fmla="*/ 1032190 w 1032190"/>
                <a:gd name="connsiteY2" fmla="*/ 0 h 538780"/>
                <a:gd name="connsiteX3" fmla="*/ 1032190 w 1032190"/>
                <a:gd name="connsiteY3" fmla="*/ 198498 h 538780"/>
                <a:gd name="connsiteX4" fmla="*/ 0 w 1032190"/>
                <a:gd name="connsiteY4" fmla="*/ 198498 h 538780"/>
                <a:gd name="connsiteX5" fmla="*/ 0 w 1032190"/>
                <a:gd name="connsiteY5" fmla="*/ 538693 h 538780"/>
                <a:gd name="connsiteX6" fmla="*/ 0 w 1032190"/>
                <a:gd name="connsiteY6" fmla="*/ 340195 h 538780"/>
                <a:gd name="connsiteX7" fmla="*/ 1032190 w 1032190"/>
                <a:gd name="connsiteY7" fmla="*/ 340195 h 538780"/>
                <a:gd name="connsiteX8" fmla="*/ 1032190 w 1032190"/>
                <a:gd name="connsiteY8" fmla="*/ 538781 h 538780"/>
                <a:gd name="connsiteX9" fmla="*/ 0 w 1032190"/>
                <a:gd name="connsiteY9" fmla="*/ 538781 h 5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190" h="538780">
                  <a:moveTo>
                    <a:pt x="0" y="198585"/>
                  </a:moveTo>
                  <a:lnTo>
                    <a:pt x="0" y="0"/>
                  </a:lnTo>
                  <a:lnTo>
                    <a:pt x="1032190" y="0"/>
                  </a:lnTo>
                  <a:lnTo>
                    <a:pt x="1032190" y="198498"/>
                  </a:lnTo>
                  <a:lnTo>
                    <a:pt x="0" y="198498"/>
                  </a:lnTo>
                  <a:close/>
                  <a:moveTo>
                    <a:pt x="0" y="538693"/>
                  </a:moveTo>
                  <a:lnTo>
                    <a:pt x="0" y="340195"/>
                  </a:lnTo>
                  <a:lnTo>
                    <a:pt x="1032190" y="340195"/>
                  </a:lnTo>
                  <a:lnTo>
                    <a:pt x="1032190" y="538781"/>
                  </a:lnTo>
                  <a:lnTo>
                    <a:pt x="0" y="538781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885DDCA-EE5D-5BD9-6768-0FD5A3CE975E}"/>
                </a:ext>
              </a:extLst>
            </p:cNvPr>
            <p:cNvSpPr/>
            <p:nvPr/>
          </p:nvSpPr>
          <p:spPr>
            <a:xfrm>
              <a:off x="5440824" y="0"/>
              <a:ext cx="1032190" cy="198498"/>
            </a:xfrm>
            <a:custGeom>
              <a:avLst/>
              <a:gdLst>
                <a:gd name="connsiteX0" fmla="*/ 0 w 1032190"/>
                <a:gd name="connsiteY0" fmla="*/ 0 h 198498"/>
                <a:gd name="connsiteX1" fmla="*/ 1032190 w 1032190"/>
                <a:gd name="connsiteY1" fmla="*/ 0 h 198498"/>
                <a:gd name="connsiteX2" fmla="*/ 1032190 w 1032190"/>
                <a:gd name="connsiteY2" fmla="*/ 198498 h 198498"/>
                <a:gd name="connsiteX3" fmla="*/ 0 w 1032190"/>
                <a:gd name="connsiteY3" fmla="*/ 198498 h 1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190" h="198498">
                  <a:moveTo>
                    <a:pt x="0" y="0"/>
                  </a:moveTo>
                  <a:lnTo>
                    <a:pt x="1032190" y="0"/>
                  </a:lnTo>
                  <a:lnTo>
                    <a:pt x="1032190" y="198498"/>
                  </a:lnTo>
                  <a:lnTo>
                    <a:pt x="0" y="198498"/>
                  </a:lnTo>
                  <a:close/>
                </a:path>
              </a:pathLst>
            </a:custGeom>
            <a:grpFill/>
            <a:ln w="871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8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Find </a:t>
            </a:r>
            <a:r>
              <a:rPr lang="el-G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81ADE-636F-47EC-DA74-28BC7B82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71" y="1436001"/>
            <a:ext cx="4212324" cy="3603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7DCCBB-AB31-F030-8BF6-61DCE39461F2}"/>
              </a:ext>
            </a:extLst>
          </p:cNvPr>
          <p:cNvSpPr txBox="1"/>
          <p:nvPr/>
        </p:nvSpPr>
        <p:spPr>
          <a:xfrm>
            <a:off x="3181856" y="2275026"/>
            <a:ext cx="8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786A6D6-4E9C-DBFF-7FC2-C89201EF2B8E}"/>
              </a:ext>
            </a:extLst>
          </p:cNvPr>
          <p:cNvSpPr/>
          <p:nvPr/>
        </p:nvSpPr>
        <p:spPr>
          <a:xfrm rot="1022016">
            <a:off x="2760869" y="1841571"/>
            <a:ext cx="327804" cy="10193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A08723-2F5A-AD55-97B5-835C63495BCC}"/>
              </a:ext>
            </a:extLst>
          </p:cNvPr>
          <p:cNvCxnSpPr>
            <a:cxnSpLocks/>
          </p:cNvCxnSpPr>
          <p:nvPr/>
        </p:nvCxnSpPr>
        <p:spPr>
          <a:xfrm flipH="1">
            <a:off x="1702279" y="2748950"/>
            <a:ext cx="4819292" cy="8051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A4F162-2F1A-0E29-6352-FB966936C568}"/>
              </a:ext>
            </a:extLst>
          </p:cNvPr>
          <p:cNvSpPr txBox="1"/>
          <p:nvPr/>
        </p:nvSpPr>
        <p:spPr>
          <a:xfrm>
            <a:off x="7251126" y="1631251"/>
            <a:ext cx="165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Golden Triangle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3ACD28-963B-D6DE-078D-F96DD36FD169}"/>
              </a:ext>
            </a:extLst>
          </p:cNvPr>
          <p:cNvCxnSpPr/>
          <p:nvPr/>
        </p:nvCxnSpPr>
        <p:spPr>
          <a:xfrm flipV="1">
            <a:off x="1552755" y="2840966"/>
            <a:ext cx="0" cy="1915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B6C2A02-9E82-F47F-E68E-6CD78EB4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076" y="2331333"/>
            <a:ext cx="2870379" cy="1110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287901-DC96-D8FA-3BF4-9E0C59280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288" y="3744187"/>
            <a:ext cx="34956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Golden Triangles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89A77-1F5B-C999-1835-48715916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53" y="1583163"/>
            <a:ext cx="8208814" cy="263121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96EBF3B-C2F0-1CE3-21E4-C449701E9799}"/>
              </a:ext>
            </a:extLst>
          </p:cNvPr>
          <p:cNvSpPr/>
          <p:nvPr/>
        </p:nvSpPr>
        <p:spPr>
          <a:xfrm>
            <a:off x="2674189" y="2950234"/>
            <a:ext cx="2058838" cy="1408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8C4175-E6D5-D1F1-1B0B-59F5F3AD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77" y="4526216"/>
            <a:ext cx="1419225" cy="1285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933A5E-3942-0414-FA88-FCB2C7758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75" y="4896508"/>
            <a:ext cx="1392250" cy="7566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FE2400-BE0F-84F4-E483-DC4153D0156A}"/>
              </a:ext>
            </a:extLst>
          </p:cNvPr>
          <p:cNvSpPr txBox="1"/>
          <p:nvPr/>
        </p:nvSpPr>
        <p:spPr>
          <a:xfrm>
            <a:off x="4468483" y="516915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277EBC-A6D8-DDFC-92E6-42B3982A3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677" y="5077594"/>
            <a:ext cx="3495675" cy="5524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95800F-F0C0-D8A8-4514-8281A93EBF04}"/>
              </a:ext>
            </a:extLst>
          </p:cNvPr>
          <p:cNvSpPr txBox="1"/>
          <p:nvPr/>
        </p:nvSpPr>
        <p:spPr>
          <a:xfrm>
            <a:off x="7832785" y="4737011"/>
            <a:ext cx="90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Recall…</a:t>
            </a:r>
          </a:p>
        </p:txBody>
      </p:sp>
    </p:spTree>
    <p:extLst>
      <p:ext uri="{BB962C8B-B14F-4D97-AF65-F5344CB8AC3E}">
        <p14:creationId xmlns:p14="http://schemas.microsoft.com/office/powerpoint/2010/main" val="324052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Golden Rectangle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49FC6-6A7E-646C-82F5-299ABAFF888B}"/>
              </a:ext>
            </a:extLst>
          </p:cNvPr>
          <p:cNvSpPr txBox="1"/>
          <p:nvPr/>
        </p:nvSpPr>
        <p:spPr>
          <a:xfrm>
            <a:off x="5284112" y="1231889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with a Square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F54A6-C3EC-64C4-EE98-D7F88237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03" y="1762022"/>
            <a:ext cx="3535006" cy="30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Golden Rectangle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49FC6-6A7E-646C-82F5-299ABAFF888B}"/>
              </a:ext>
            </a:extLst>
          </p:cNvPr>
          <p:cNvSpPr txBox="1"/>
          <p:nvPr/>
        </p:nvSpPr>
        <p:spPr>
          <a:xfrm>
            <a:off x="2490424" y="1377744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with a Square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F54A6-C3EC-64C4-EE98-D7F88237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39" y="1957784"/>
            <a:ext cx="3535006" cy="3055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7F1D34-4B6C-2343-9DC2-90A0AF46B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3095"/>
            <a:ext cx="3323069" cy="28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Golden Rectangle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49FC6-6A7E-646C-82F5-299ABAFF888B}"/>
              </a:ext>
            </a:extLst>
          </p:cNvPr>
          <p:cNvSpPr txBox="1"/>
          <p:nvPr/>
        </p:nvSpPr>
        <p:spPr>
          <a:xfrm>
            <a:off x="2490424" y="1377744"/>
            <a:ext cx="523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the ratio of the larger side to the smaller side?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F1D34-4B6C-2343-9DC2-90A0AF46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46" y="2055900"/>
            <a:ext cx="3323069" cy="2823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907A3-8C0C-A5F9-B6DA-FBFA19C6E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57" y="5040061"/>
            <a:ext cx="4243316" cy="103634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63D819-9508-D272-0767-C27AAE561E7B}"/>
              </a:ext>
            </a:extLst>
          </p:cNvPr>
          <p:cNvCxnSpPr/>
          <p:nvPr/>
        </p:nvCxnSpPr>
        <p:spPr>
          <a:xfrm>
            <a:off x="4014158" y="6076410"/>
            <a:ext cx="10869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2941A9F-51C8-65B6-132A-A56B73B902EF}"/>
              </a:ext>
            </a:extLst>
          </p:cNvPr>
          <p:cNvSpPr txBox="1"/>
          <p:nvPr/>
        </p:nvSpPr>
        <p:spPr>
          <a:xfrm>
            <a:off x="4461413" y="62372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6DE2D-1579-B33C-9037-DE85E841EA97}"/>
              </a:ext>
            </a:extLst>
          </p:cNvPr>
          <p:cNvSpPr txBox="1"/>
          <p:nvPr/>
        </p:nvSpPr>
        <p:spPr>
          <a:xfrm>
            <a:off x="5998551" y="2495547"/>
            <a:ext cx="40584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circle has diameter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pentagon has diagonal and edge length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rectangle has height and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6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Golden Rectangle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225361" y="5242512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F1D34-4B6C-2343-9DC2-90A0AF46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40" y="1486321"/>
            <a:ext cx="3323069" cy="2823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6DE2D-1579-B33C-9037-DE85E841EA97}"/>
              </a:ext>
            </a:extLst>
          </p:cNvPr>
          <p:cNvSpPr txBox="1"/>
          <p:nvPr/>
        </p:nvSpPr>
        <p:spPr>
          <a:xfrm>
            <a:off x="6057545" y="1925968"/>
            <a:ext cx="30519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also a Golden Rectangle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goes on forever!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 it: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 of large / small =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 =1.618 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6878F0-23BF-DE20-A1CF-9FCA5D283D4A}"/>
              </a:ext>
            </a:extLst>
          </p:cNvPr>
          <p:cNvCxnSpPr/>
          <p:nvPr/>
        </p:nvCxnSpPr>
        <p:spPr>
          <a:xfrm flipH="1">
            <a:off x="4591665" y="2527582"/>
            <a:ext cx="1347019" cy="462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EFAC63C-C7AC-BDC8-CF59-C03EB5C5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340" y="3204626"/>
            <a:ext cx="1272387" cy="1152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EA4DBD-251C-32B2-4476-FEF26F724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284" y="4879461"/>
            <a:ext cx="1392250" cy="756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9BDF2B-882E-65C2-5463-1C5247C2C7CD}"/>
              </a:ext>
            </a:extLst>
          </p:cNvPr>
          <p:cNvSpPr txBox="1"/>
          <p:nvPr/>
        </p:nvSpPr>
        <p:spPr>
          <a:xfrm>
            <a:off x="6785892" y="51521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So…</a:t>
            </a:r>
          </a:p>
        </p:txBody>
      </p:sp>
    </p:spTree>
    <p:extLst>
      <p:ext uri="{BB962C8B-B14F-4D97-AF65-F5344CB8AC3E}">
        <p14:creationId xmlns:p14="http://schemas.microsoft.com/office/powerpoint/2010/main" val="22742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Fibonacci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6DE2D-1579-B33C-9037-DE85E841EA97}"/>
              </a:ext>
            </a:extLst>
          </p:cNvPr>
          <p:cNvSpPr txBox="1"/>
          <p:nvPr/>
        </p:nvSpPr>
        <p:spPr>
          <a:xfrm>
            <a:off x="1800177" y="1839151"/>
            <a:ext cx="3441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Leonardo of Pisa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Popularized the Arabic digits 0 to 9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was also known as Fibonacci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2BA05-584F-70EC-7544-049DDB82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08" y="1282212"/>
            <a:ext cx="3361837" cy="29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Fibonacci Sequence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6DE2D-1579-B33C-9037-DE85E841EA97}"/>
              </a:ext>
            </a:extLst>
          </p:cNvPr>
          <p:cNvSpPr txBox="1"/>
          <p:nvPr/>
        </p:nvSpPr>
        <p:spPr>
          <a:xfrm>
            <a:off x="2773571" y="2767596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F(0) = 1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F(1) = 1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F(n) = F(n-1) + F(n-2)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2BA05-584F-70EC-7544-049DDB82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86" y="875277"/>
            <a:ext cx="3361837" cy="296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8E4CF7-6210-E0C0-365C-5C8F105D2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465" y="1661865"/>
            <a:ext cx="4558020" cy="4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1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Fibonacci Sequence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6DE2D-1579-B33C-9037-DE85E841EA97}"/>
              </a:ext>
            </a:extLst>
          </p:cNvPr>
          <p:cNvSpPr txBox="1"/>
          <p:nvPr/>
        </p:nvSpPr>
        <p:spPr>
          <a:xfrm>
            <a:off x="8304719" y="1231825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F(0) = 1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F(1) = 1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F(n) = F(n-1) + F(n-2)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8E4CF7-6210-E0C0-365C-5C8F105D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71" y="1471125"/>
            <a:ext cx="4558020" cy="477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FDB423-E515-5AF8-17BA-A01D4339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282" y="2035277"/>
            <a:ext cx="1516164" cy="39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2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Fibonacci Sequence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6DE2D-1579-B33C-9037-DE85E841EA97}"/>
              </a:ext>
            </a:extLst>
          </p:cNvPr>
          <p:cNvSpPr txBox="1"/>
          <p:nvPr/>
        </p:nvSpPr>
        <p:spPr>
          <a:xfrm>
            <a:off x="8304719" y="1231825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F(0) = 1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F(1) = 1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F(n) = F(n-1) + F(n-2)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8E4CF7-6210-E0C0-365C-5C8F105D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71" y="1471125"/>
            <a:ext cx="4558020" cy="47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418A5-F595-6495-0B21-D961A6FB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045" y="1815845"/>
            <a:ext cx="2803672" cy="45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3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Anatomy of a Pentagon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77AB0-A7E4-D4DB-81A1-9B8235F4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0" y="1390954"/>
            <a:ext cx="3300591" cy="3039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1C914-A33A-51DE-58FE-3BCAA2B5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243" y="1349414"/>
            <a:ext cx="3441109" cy="3039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13BC6A-4857-A21F-A867-1C2C1F809D28}"/>
              </a:ext>
            </a:extLst>
          </p:cNvPr>
          <p:cNvSpPr txBox="1"/>
          <p:nvPr/>
        </p:nvSpPr>
        <p:spPr>
          <a:xfrm>
            <a:off x="3787827" y="1612743"/>
            <a:ext cx="406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circle has a diameter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 pentagon has a diagonal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F93EC-3AED-D850-B087-E488153A083B}"/>
              </a:ext>
            </a:extLst>
          </p:cNvPr>
          <p:cNvSpPr txBox="1"/>
          <p:nvPr/>
        </p:nvSpPr>
        <p:spPr>
          <a:xfrm>
            <a:off x="3900320" y="3115095"/>
            <a:ext cx="406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circle has a circumference and subtended arc for given angles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 pentagon has a circumference and, because it has edges, an edge length</a:t>
            </a:r>
          </a:p>
        </p:txBody>
      </p:sp>
    </p:spTree>
    <p:extLst>
      <p:ext uri="{BB962C8B-B14F-4D97-AF65-F5344CB8AC3E}">
        <p14:creationId xmlns:p14="http://schemas.microsoft.com/office/powerpoint/2010/main" val="224266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Repeated Fractions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D8E2AA-BF77-15E2-DE06-A97F813DCC2A}"/>
                  </a:ext>
                </a:extLst>
              </p:cNvPr>
              <p:cNvSpPr txBox="1"/>
              <p:nvPr/>
            </p:nvSpPr>
            <p:spPr>
              <a:xfrm>
                <a:off x="1273277" y="3061366"/>
                <a:ext cx="3120021" cy="1752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/>
                                          </m:f>
                                        </m:den>
                                      </m:f>
                                    </m:den>
                                  </m:f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D8E2AA-BF77-15E2-DE06-A97F813DC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77" y="3061366"/>
                <a:ext cx="3120021" cy="1752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BFD65ED-C09E-F8FB-1804-F5F42C385C96}"/>
              </a:ext>
            </a:extLst>
          </p:cNvPr>
          <p:cNvSpPr txBox="1"/>
          <p:nvPr/>
        </p:nvSpPr>
        <p:spPr>
          <a:xfrm>
            <a:off x="4182288" y="44835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4DBF82-C55D-007D-4898-57C8D1D78B38}"/>
                  </a:ext>
                </a:extLst>
              </p:cNvPr>
              <p:cNvSpPr txBox="1"/>
              <p:nvPr/>
            </p:nvSpPr>
            <p:spPr>
              <a:xfrm>
                <a:off x="5717977" y="3795961"/>
                <a:ext cx="101906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4DBF82-C55D-007D-4898-57C8D1D78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977" y="3795961"/>
                <a:ext cx="1019062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6F8555-F1BF-30EC-23CC-EB5F3C603396}"/>
              </a:ext>
            </a:extLst>
          </p:cNvPr>
          <p:cNvSpPr txBox="1"/>
          <p:nvPr/>
        </p:nvSpPr>
        <p:spPr>
          <a:xfrm>
            <a:off x="5230761" y="3061366"/>
            <a:ext cx="19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written as…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EA834F-64DA-94A7-9357-7F8B0DEAB67F}"/>
                  </a:ext>
                </a:extLst>
              </p:cNvPr>
              <p:cNvSpPr txBox="1"/>
              <p:nvPr/>
            </p:nvSpPr>
            <p:spPr>
              <a:xfrm>
                <a:off x="5661487" y="4745396"/>
                <a:ext cx="1132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EA834F-64DA-94A7-9357-7F8B0DEA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487" y="4745396"/>
                <a:ext cx="1132041" cy="276999"/>
              </a:xfrm>
              <a:prstGeom prst="rect">
                <a:avLst/>
              </a:prstGeom>
              <a:blipFill>
                <a:blip r:embed="rId4"/>
                <a:stretch>
                  <a:fillRect l="-2703" t="-4348" r="-486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9E62A1-F516-060F-E347-F9438ECCA95C}"/>
                  </a:ext>
                </a:extLst>
              </p:cNvPr>
              <p:cNvSpPr txBox="1"/>
              <p:nvPr/>
            </p:nvSpPr>
            <p:spPr>
              <a:xfrm>
                <a:off x="5661487" y="5451431"/>
                <a:ext cx="1535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9E62A1-F516-060F-E347-F9438ECCA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487" y="5451431"/>
                <a:ext cx="1535998" cy="276999"/>
              </a:xfrm>
              <a:prstGeom prst="rect">
                <a:avLst/>
              </a:prstGeom>
              <a:blipFill>
                <a:blip r:embed="rId5"/>
                <a:stretch>
                  <a:fillRect l="-1984" t="-4348" r="-317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EFCCF9-A57D-E380-4C45-DC4F13238F5E}"/>
                  </a:ext>
                </a:extLst>
              </p:cNvPr>
              <p:cNvSpPr txBox="1"/>
              <p:nvPr/>
            </p:nvSpPr>
            <p:spPr>
              <a:xfrm>
                <a:off x="8361157" y="3917660"/>
                <a:ext cx="179299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EFCCF9-A57D-E380-4C45-DC4F13238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157" y="3917660"/>
                <a:ext cx="1792990" cy="677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59297C3-3179-F0DA-A228-F5E1EABC7B27}"/>
              </a:ext>
            </a:extLst>
          </p:cNvPr>
          <p:cNvSpPr txBox="1"/>
          <p:nvPr/>
        </p:nvSpPr>
        <p:spPr>
          <a:xfrm>
            <a:off x="616660" y="1842520"/>
            <a:ext cx="328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this basic Repeated 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1E729-BD68-5179-23CA-044BCF55572F}"/>
              </a:ext>
            </a:extLst>
          </p:cNvPr>
          <p:cNvSpPr txBox="1"/>
          <p:nvPr/>
        </p:nvSpPr>
        <p:spPr>
          <a:xfrm>
            <a:off x="7847866" y="3020651"/>
            <a:ext cx="214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the square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0CDF22-92E7-413B-A3FA-08C9A4E9E7B4}"/>
                  </a:ext>
                </a:extLst>
              </p:cNvPr>
              <p:cNvSpPr txBox="1"/>
              <p:nvPr/>
            </p:nvSpPr>
            <p:spPr>
              <a:xfrm>
                <a:off x="8673421" y="4793227"/>
                <a:ext cx="1168461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0CDF22-92E7-413B-A3FA-08C9A4E9E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421" y="4793227"/>
                <a:ext cx="1168461" cy="583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13417F-356F-DFDC-149F-1E4119D15731}"/>
                  </a:ext>
                </a:extLst>
              </p:cNvPr>
              <p:cNvSpPr txBox="1"/>
              <p:nvPr/>
            </p:nvSpPr>
            <p:spPr>
              <a:xfrm>
                <a:off x="8545602" y="5575435"/>
                <a:ext cx="2030877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13417F-356F-DFDC-149F-1E4119D15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602" y="5575435"/>
                <a:ext cx="2030877" cy="583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3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Repeated Fractions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D8E2AA-BF77-15E2-DE06-A97F813DCC2A}"/>
                  </a:ext>
                </a:extLst>
              </p:cNvPr>
              <p:cNvSpPr txBox="1"/>
              <p:nvPr/>
            </p:nvSpPr>
            <p:spPr>
              <a:xfrm>
                <a:off x="1273277" y="3061366"/>
                <a:ext cx="3120021" cy="1752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/>
                                          </m:f>
                                        </m:den>
                                      </m:f>
                                    </m:den>
                                  </m:f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D8E2AA-BF77-15E2-DE06-A97F813DC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77" y="3061366"/>
                <a:ext cx="3120021" cy="1752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BFD65ED-C09E-F8FB-1804-F5F42C385C96}"/>
              </a:ext>
            </a:extLst>
          </p:cNvPr>
          <p:cNvSpPr txBox="1"/>
          <p:nvPr/>
        </p:nvSpPr>
        <p:spPr>
          <a:xfrm>
            <a:off x="4182288" y="44835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297C3-3179-F0DA-A228-F5E1EABC7B27}"/>
              </a:ext>
            </a:extLst>
          </p:cNvPr>
          <p:cNvSpPr txBox="1"/>
          <p:nvPr/>
        </p:nvSpPr>
        <p:spPr>
          <a:xfrm>
            <a:off x="752167" y="2386116"/>
            <a:ext cx="30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Repeated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13417F-356F-DFDC-149F-1E4119D15731}"/>
                  </a:ext>
                </a:extLst>
              </p:cNvPr>
              <p:cNvSpPr txBox="1"/>
              <p:nvPr/>
            </p:nvSpPr>
            <p:spPr>
              <a:xfrm>
                <a:off x="5173137" y="3245190"/>
                <a:ext cx="2030877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13417F-356F-DFDC-149F-1E4119D15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37" y="3245190"/>
                <a:ext cx="2030877" cy="583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BC477D6-5645-B75D-DA39-493EC07F9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044" y="1852018"/>
            <a:ext cx="2061109" cy="36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Arithmetic Series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297C3-3179-F0DA-A228-F5E1EABC7B27}"/>
              </a:ext>
            </a:extLst>
          </p:cNvPr>
          <p:cNvSpPr txBox="1"/>
          <p:nvPr/>
        </p:nvSpPr>
        <p:spPr>
          <a:xfrm>
            <a:off x="1351935" y="1412723"/>
            <a:ext cx="533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sum of the first 30 numbers, 1 through 30?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32CB9A-A72D-895D-F9B9-A5C1F9F6953F}"/>
                  </a:ext>
                </a:extLst>
              </p:cNvPr>
              <p:cNvSpPr txBox="1"/>
              <p:nvPr/>
            </p:nvSpPr>
            <p:spPr>
              <a:xfrm>
                <a:off x="5353664" y="2551471"/>
                <a:ext cx="2172903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32CB9A-A72D-895D-F9B9-A5C1F9F69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664" y="2551471"/>
                <a:ext cx="2172903" cy="151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12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Arithmetic Series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297C3-3179-F0DA-A228-F5E1EABC7B27}"/>
              </a:ext>
            </a:extLst>
          </p:cNvPr>
          <p:cNvSpPr txBox="1"/>
          <p:nvPr/>
        </p:nvSpPr>
        <p:spPr>
          <a:xfrm>
            <a:off x="822070" y="1537132"/>
            <a:ext cx="5842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sum of the first 30 numbers, 1 through 30?</a:t>
            </a:r>
          </a:p>
          <a:p>
            <a:endParaRPr lang="en-US" dirty="0"/>
          </a:p>
          <a:p>
            <a:r>
              <a:rPr lang="en-US" dirty="0"/>
              <a:t>Column A are the numbers listed, then you can add them up</a:t>
            </a:r>
          </a:p>
          <a:p>
            <a:endParaRPr lang="en-US" dirty="0"/>
          </a:p>
          <a:p>
            <a:r>
              <a:rPr lang="en-US" dirty="0"/>
              <a:t>Column B is a running sum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E3389-03C5-1F12-0318-EC7AD6266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15"/>
          <a:stretch/>
        </p:blipFill>
        <p:spPr>
          <a:xfrm>
            <a:off x="6951406" y="196644"/>
            <a:ext cx="1710813" cy="62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Divide and Conquer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297C3-3179-F0DA-A228-F5E1EABC7B27}"/>
              </a:ext>
            </a:extLst>
          </p:cNvPr>
          <p:cNvSpPr txBox="1"/>
          <p:nvPr/>
        </p:nvSpPr>
        <p:spPr>
          <a:xfrm>
            <a:off x="822070" y="1537132"/>
            <a:ext cx="5333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sum of the first 30 numbers, 1 through 30?</a:t>
            </a:r>
          </a:p>
          <a:p>
            <a:endParaRPr lang="en-US" dirty="0"/>
          </a:p>
          <a:p>
            <a:r>
              <a:rPr lang="en-US" dirty="0"/>
              <a:t>Is there any way to split this problem up?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E3389-03C5-1F12-0318-EC7AD6266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97"/>
          <a:stretch/>
        </p:blipFill>
        <p:spPr>
          <a:xfrm>
            <a:off x="6951406" y="196644"/>
            <a:ext cx="3087329" cy="622134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8B8A5C-E550-57B4-0486-CD590E0B2F28}"/>
              </a:ext>
            </a:extLst>
          </p:cNvPr>
          <p:cNvSpPr/>
          <p:nvPr/>
        </p:nvSpPr>
        <p:spPr>
          <a:xfrm>
            <a:off x="7118555" y="521110"/>
            <a:ext cx="865239" cy="5565058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DABB21-0F6D-F8DB-D9DD-299EF88744E5}"/>
              </a:ext>
            </a:extLst>
          </p:cNvPr>
          <p:cNvSpPr/>
          <p:nvPr/>
        </p:nvSpPr>
        <p:spPr>
          <a:xfrm>
            <a:off x="8578410" y="513983"/>
            <a:ext cx="772068" cy="5565058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B412AB-331E-8752-0461-C2EE585CE116}"/>
              </a:ext>
            </a:extLst>
          </p:cNvPr>
          <p:cNvSpPr/>
          <p:nvPr/>
        </p:nvSpPr>
        <p:spPr>
          <a:xfrm>
            <a:off x="9376487" y="513983"/>
            <a:ext cx="662248" cy="556505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747E5-CE12-793E-B5D6-F650D458BABC}"/>
                  </a:ext>
                </a:extLst>
              </p:cNvPr>
              <p:cNvSpPr txBox="1"/>
              <p:nvPr/>
            </p:nvSpPr>
            <p:spPr>
              <a:xfrm>
                <a:off x="1755070" y="3642851"/>
                <a:ext cx="4840043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747E5-CE12-793E-B5D6-F650D458B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070" y="3642851"/>
                <a:ext cx="4840043" cy="1512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5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Anatomy of a Pentagon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90CAF-8AF1-8120-BEDC-D4F17B393670}"/>
              </a:ext>
            </a:extLst>
          </p:cNvPr>
          <p:cNvSpPr txBox="1"/>
          <p:nvPr/>
        </p:nvSpPr>
        <p:spPr>
          <a:xfrm>
            <a:off x="6096000" y="1287776"/>
            <a:ext cx="4065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circle, it was interesting to consider the ratio of the circumference to the diameter.</a:t>
            </a:r>
          </a:p>
          <a:p>
            <a:endParaRPr lang="en-US" dirty="0"/>
          </a:p>
          <a:p>
            <a:r>
              <a:rPr lang="en-US" dirty="0"/>
              <a:t>For a pentagon, consider the </a:t>
            </a:r>
            <a:r>
              <a:rPr lang="en-US" b="1" dirty="0"/>
              <a:t>ratio</a:t>
            </a:r>
            <a:r>
              <a:rPr lang="en-US" dirty="0"/>
              <a:t> of the length of a </a:t>
            </a:r>
            <a:r>
              <a:rPr lang="en-US" b="1" dirty="0"/>
              <a:t>diagonal</a:t>
            </a:r>
            <a:r>
              <a:rPr lang="en-US" dirty="0"/>
              <a:t> to the length of an </a:t>
            </a:r>
            <a:r>
              <a:rPr lang="en-US" b="1" dirty="0"/>
              <a:t>edge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ratio will always be greater than 1. </a:t>
            </a:r>
          </a:p>
          <a:p>
            <a:endParaRPr lang="en-US" dirty="0"/>
          </a:p>
          <a:p>
            <a:r>
              <a:rPr lang="en-US" dirty="0"/>
              <a:t>Let’s make the edge size 1 to make the numbers easy.  Then, the ratio is just the diagonal.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6D89B-4BEC-13DC-EACB-9FD06523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75" y="1727532"/>
            <a:ext cx="3810641" cy="3259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3FBDC-2AAC-626C-E221-7507AB6715B1}"/>
                  </a:ext>
                </a:extLst>
              </p:cNvPr>
              <p:cNvSpPr txBox="1"/>
              <p:nvPr/>
            </p:nvSpPr>
            <p:spPr>
              <a:xfrm>
                <a:off x="7183160" y="3549933"/>
                <a:ext cx="1891095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𝐷𝑖𝑎𝑔𝑜𝑛𝑎𝑙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𝐸𝑑𝑔𝑒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3FBDC-2AAC-626C-E221-7507AB671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60" y="3549933"/>
                <a:ext cx="1891095" cy="574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14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Anatomy of a Pentagon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6D89B-4BEC-13DC-EACB-9FD06523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747" y="1262073"/>
            <a:ext cx="5628221" cy="4814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7F54CB-AC7C-A30D-74AE-1AF16572FBA4}"/>
              </a:ext>
            </a:extLst>
          </p:cNvPr>
          <p:cNvSpPr txBox="1"/>
          <p:nvPr/>
        </p:nvSpPr>
        <p:spPr>
          <a:xfrm>
            <a:off x="1200500" y="1563917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Isosceles Triangle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1B90DC-01CD-0E86-0AF7-902C91506EF4}"/>
              </a:ext>
            </a:extLst>
          </p:cNvPr>
          <p:cNvCxnSpPr>
            <a:cxnSpLocks/>
          </p:cNvCxnSpPr>
          <p:nvPr/>
        </p:nvCxnSpPr>
        <p:spPr>
          <a:xfrm>
            <a:off x="3102228" y="1817580"/>
            <a:ext cx="2619784" cy="813424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1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Anatomy of a Pentagon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6D89B-4BEC-13DC-EACB-9FD06523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64" y="1854652"/>
            <a:ext cx="3778852" cy="3232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D98DE6-CB32-2547-D3E7-8F2572B12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140" y="475522"/>
            <a:ext cx="3338129" cy="2606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678607-A5C4-E81D-4C56-2BBD93E53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626" y="3123073"/>
            <a:ext cx="3724490" cy="2689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B53C7-200A-9EFD-82BC-F6C611C69972}"/>
              </a:ext>
            </a:extLst>
          </p:cNvPr>
          <p:cNvSpPr txBox="1"/>
          <p:nvPr/>
        </p:nvSpPr>
        <p:spPr>
          <a:xfrm>
            <a:off x="4582585" y="3664788"/>
            <a:ext cx="291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exterior angle </a:t>
            </a:r>
            <a:r>
              <a:rPr lang="en-US" dirty="0"/>
              <a:t>ACD of the triangle ABC is equal to the sum of the opposite two angles in the triangle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F22540-CF01-6EB5-3A2E-1A974F5DCCEE}"/>
              </a:ext>
            </a:extLst>
          </p:cNvPr>
          <p:cNvCxnSpPr/>
          <p:nvPr/>
        </p:nvCxnSpPr>
        <p:spPr>
          <a:xfrm flipH="1">
            <a:off x="2748951" y="1693490"/>
            <a:ext cx="1641865" cy="1032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9F09E3-9263-86DD-90CF-3B732E8EC71E}"/>
              </a:ext>
            </a:extLst>
          </p:cNvPr>
          <p:cNvSpPr txBox="1"/>
          <p:nvPr/>
        </p:nvSpPr>
        <p:spPr>
          <a:xfrm>
            <a:off x="4442725" y="1486321"/>
            <a:ext cx="150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Exterior Angle</a:t>
            </a:r>
          </a:p>
        </p:txBody>
      </p:sp>
    </p:spTree>
    <p:extLst>
      <p:ext uri="{BB962C8B-B14F-4D97-AF65-F5344CB8AC3E}">
        <p14:creationId xmlns:p14="http://schemas.microsoft.com/office/powerpoint/2010/main" val="285302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Anatomy of a Pentagon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6D89B-4BEC-13DC-EACB-9FD06523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747" y="1262073"/>
            <a:ext cx="5628221" cy="48143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061B57-5738-9365-C142-EE67788DAA23}"/>
              </a:ext>
            </a:extLst>
          </p:cNvPr>
          <p:cNvCxnSpPr>
            <a:cxnSpLocks/>
          </p:cNvCxnSpPr>
          <p:nvPr/>
        </p:nvCxnSpPr>
        <p:spPr>
          <a:xfrm flipH="1">
            <a:off x="6848547" y="1262073"/>
            <a:ext cx="1680102" cy="1509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FB34B0-2B05-4298-BE19-732F9CCF477E}"/>
              </a:ext>
            </a:extLst>
          </p:cNvPr>
          <p:cNvCxnSpPr>
            <a:cxnSpLocks/>
          </p:cNvCxnSpPr>
          <p:nvPr/>
        </p:nvCxnSpPr>
        <p:spPr>
          <a:xfrm flipV="1">
            <a:off x="4100423" y="3669241"/>
            <a:ext cx="1473741" cy="793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BB3C68-74A5-8663-B736-E5E8B79C99E3}"/>
              </a:ext>
            </a:extLst>
          </p:cNvPr>
          <p:cNvCxnSpPr>
            <a:cxnSpLocks/>
          </p:cNvCxnSpPr>
          <p:nvPr/>
        </p:nvCxnSpPr>
        <p:spPr>
          <a:xfrm flipV="1">
            <a:off x="2953109" y="3272495"/>
            <a:ext cx="1473741" cy="793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2152D2-C93B-8937-5B3F-A20AFD56E7A2}"/>
              </a:ext>
            </a:extLst>
          </p:cNvPr>
          <p:cNvCxnSpPr>
            <a:cxnSpLocks/>
          </p:cNvCxnSpPr>
          <p:nvPr/>
        </p:nvCxnSpPr>
        <p:spPr>
          <a:xfrm flipH="1">
            <a:off x="6022737" y="4525992"/>
            <a:ext cx="751875" cy="7225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1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Anatomy of a Pentagon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6D89B-4BEC-13DC-EACB-9FD06523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747" y="1262073"/>
            <a:ext cx="5628221" cy="48143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061B57-5738-9365-C142-EE67788DAA23}"/>
              </a:ext>
            </a:extLst>
          </p:cNvPr>
          <p:cNvCxnSpPr>
            <a:cxnSpLocks/>
          </p:cNvCxnSpPr>
          <p:nvPr/>
        </p:nvCxnSpPr>
        <p:spPr>
          <a:xfrm flipH="1">
            <a:off x="6848547" y="1262073"/>
            <a:ext cx="1680102" cy="1509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FB34B0-2B05-4298-BE19-732F9CCF477E}"/>
              </a:ext>
            </a:extLst>
          </p:cNvPr>
          <p:cNvCxnSpPr>
            <a:cxnSpLocks/>
          </p:cNvCxnSpPr>
          <p:nvPr/>
        </p:nvCxnSpPr>
        <p:spPr>
          <a:xfrm flipV="1">
            <a:off x="4100423" y="3669241"/>
            <a:ext cx="1473741" cy="793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BB3C68-74A5-8663-B736-E5E8B79C99E3}"/>
              </a:ext>
            </a:extLst>
          </p:cNvPr>
          <p:cNvCxnSpPr>
            <a:cxnSpLocks/>
          </p:cNvCxnSpPr>
          <p:nvPr/>
        </p:nvCxnSpPr>
        <p:spPr>
          <a:xfrm flipV="1">
            <a:off x="2953109" y="3272495"/>
            <a:ext cx="1473741" cy="793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2152D2-C93B-8937-5B3F-A20AFD56E7A2}"/>
              </a:ext>
            </a:extLst>
          </p:cNvPr>
          <p:cNvCxnSpPr>
            <a:cxnSpLocks/>
          </p:cNvCxnSpPr>
          <p:nvPr/>
        </p:nvCxnSpPr>
        <p:spPr>
          <a:xfrm flipH="1">
            <a:off x="6022737" y="4525992"/>
            <a:ext cx="751875" cy="7225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8600A04-CEBF-D65A-5FBD-6306BA8E0B3E}"/>
              </a:ext>
            </a:extLst>
          </p:cNvPr>
          <p:cNvCxnSpPr>
            <a:cxnSpLocks/>
          </p:cNvCxnSpPr>
          <p:nvPr/>
        </p:nvCxnSpPr>
        <p:spPr>
          <a:xfrm flipV="1">
            <a:off x="2116347" y="5066581"/>
            <a:ext cx="2869721" cy="6211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B66F654-5353-5FC4-C331-01BF204FD68F}"/>
              </a:ext>
            </a:extLst>
          </p:cNvPr>
          <p:cNvSpPr txBox="1"/>
          <p:nvPr/>
        </p:nvSpPr>
        <p:spPr>
          <a:xfrm>
            <a:off x="1278755" y="5141343"/>
            <a:ext cx="14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this </a:t>
            </a:r>
            <a:r>
              <a:rPr lang="el-GR" dirty="0"/>
              <a:t>β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011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Anatomy of a Pentagon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6D89B-4BEC-13DC-EACB-9FD06523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747" y="1262073"/>
            <a:ext cx="5628221" cy="481433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2152D2-C93B-8937-5B3F-A20AFD56E7A2}"/>
              </a:ext>
            </a:extLst>
          </p:cNvPr>
          <p:cNvCxnSpPr>
            <a:cxnSpLocks/>
          </p:cNvCxnSpPr>
          <p:nvPr/>
        </p:nvCxnSpPr>
        <p:spPr>
          <a:xfrm flipH="1">
            <a:off x="5348377" y="1431984"/>
            <a:ext cx="425571" cy="15470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1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62F1EC-B488-B33C-361B-464E6C69FA80}"/>
              </a:ext>
            </a:extLst>
          </p:cNvPr>
          <p:cNvSpPr txBox="1"/>
          <p:nvPr/>
        </p:nvSpPr>
        <p:spPr>
          <a:xfrm>
            <a:off x="427397" y="325835"/>
            <a:ext cx="1029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40101"/>
                </a:solidFill>
                <a:latin typeface="Otama.ep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Find </a:t>
            </a:r>
            <a:r>
              <a:rPr lang="el-G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E87E67-1F59-3580-1983-E857119C198B}"/>
              </a:ext>
            </a:extLst>
          </p:cNvPr>
          <p:cNvSpPr/>
          <p:nvPr/>
        </p:nvSpPr>
        <p:spPr>
          <a:xfrm>
            <a:off x="8166367" y="5812091"/>
            <a:ext cx="447676" cy="528638"/>
          </a:xfrm>
          <a:custGeom>
            <a:avLst/>
            <a:gdLst>
              <a:gd name="connsiteX0" fmla="*/ 1186800 w 1186800"/>
              <a:gd name="connsiteY0" fmla="*/ 0 h 1395856"/>
              <a:gd name="connsiteX1" fmla="*/ 1186800 w 1186800"/>
              <a:gd name="connsiteY1" fmla="*/ 190122 h 1395856"/>
              <a:gd name="connsiteX2" fmla="*/ 887352 w 1186800"/>
              <a:gd name="connsiteY2" fmla="*/ 190122 h 1395856"/>
              <a:gd name="connsiteX3" fmla="*/ 551432 w 1186800"/>
              <a:gd name="connsiteY3" fmla="*/ 1395856 h 1395856"/>
              <a:gd name="connsiteX4" fmla="*/ 266205 w 1186800"/>
              <a:gd name="connsiteY4" fmla="*/ 1395856 h 1395856"/>
              <a:gd name="connsiteX5" fmla="*/ 0 w 1186800"/>
              <a:gd name="connsiteY5" fmla="*/ 665471 h 1395856"/>
              <a:gd name="connsiteX6" fmla="*/ 229734 w 1186800"/>
              <a:gd name="connsiteY6" fmla="*/ 595756 h 1395856"/>
              <a:gd name="connsiteX7" fmla="*/ 399265 w 1186800"/>
              <a:gd name="connsiteY7" fmla="*/ 1170921 h 1395856"/>
              <a:gd name="connsiteX8" fmla="*/ 701854 w 1186800"/>
              <a:gd name="connsiteY8" fmla="*/ 87 h 1395856"/>
              <a:gd name="connsiteX9" fmla="*/ 1186800 w 1186800"/>
              <a:gd name="connsiteY9" fmla="*/ 87 h 1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800" h="1395856">
                <a:moveTo>
                  <a:pt x="1186800" y="0"/>
                </a:moveTo>
                <a:lnTo>
                  <a:pt x="1186800" y="190122"/>
                </a:lnTo>
                <a:lnTo>
                  <a:pt x="887352" y="190122"/>
                </a:lnTo>
                <a:lnTo>
                  <a:pt x="551432" y="1395856"/>
                </a:lnTo>
                <a:lnTo>
                  <a:pt x="266205" y="1395856"/>
                </a:lnTo>
                <a:lnTo>
                  <a:pt x="0" y="665471"/>
                </a:lnTo>
                <a:lnTo>
                  <a:pt x="229734" y="595756"/>
                </a:lnTo>
                <a:lnTo>
                  <a:pt x="399265" y="1170921"/>
                </a:lnTo>
                <a:lnTo>
                  <a:pt x="701854" y="87"/>
                </a:lnTo>
                <a:lnTo>
                  <a:pt x="1186800" y="87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F78B64-B92F-F4F3-8AD9-D8D41A504BE0}"/>
              </a:ext>
            </a:extLst>
          </p:cNvPr>
          <p:cNvSpPr/>
          <p:nvPr/>
        </p:nvSpPr>
        <p:spPr>
          <a:xfrm>
            <a:off x="7669480" y="875277"/>
            <a:ext cx="496887" cy="271463"/>
          </a:xfrm>
          <a:custGeom>
            <a:avLst/>
            <a:gdLst>
              <a:gd name="connsiteX0" fmla="*/ 1166994 w 1318289"/>
              <a:gd name="connsiteY0" fmla="*/ 49908 h 717734"/>
              <a:gd name="connsiteX1" fmla="*/ 1281033 w 1318289"/>
              <a:gd name="connsiteY1" fmla="*/ 181397 h 717734"/>
              <a:gd name="connsiteX2" fmla="*/ 1318289 w 1318289"/>
              <a:gd name="connsiteY2" fmla="*/ 359652 h 717734"/>
              <a:gd name="connsiteX3" fmla="*/ 1281033 w 1318289"/>
              <a:gd name="connsiteY3" fmla="*/ 538693 h 717734"/>
              <a:gd name="connsiteX4" fmla="*/ 1164551 w 1318289"/>
              <a:gd name="connsiteY4" fmla="*/ 668611 h 717734"/>
              <a:gd name="connsiteX5" fmla="*/ 966489 w 1318289"/>
              <a:gd name="connsiteY5" fmla="*/ 717734 h 717734"/>
              <a:gd name="connsiteX6" fmla="*/ 785878 w 1318289"/>
              <a:gd name="connsiteY6" fmla="*/ 668611 h 717734"/>
              <a:gd name="connsiteX7" fmla="*/ 646449 w 1318289"/>
              <a:gd name="connsiteY7" fmla="*/ 537123 h 717734"/>
              <a:gd name="connsiteX8" fmla="*/ 509377 w 1318289"/>
              <a:gd name="connsiteY8" fmla="*/ 674196 h 717734"/>
              <a:gd name="connsiteX9" fmla="*/ 343772 w 1318289"/>
              <a:gd name="connsiteY9" fmla="*/ 717734 h 717734"/>
              <a:gd name="connsiteX10" fmla="*/ 151295 w 1318289"/>
              <a:gd name="connsiteY10" fmla="*/ 667826 h 717734"/>
              <a:gd name="connsiteX11" fmla="*/ 37256 w 1318289"/>
              <a:gd name="connsiteY11" fmla="*/ 536337 h 717734"/>
              <a:gd name="connsiteX12" fmla="*/ 0 w 1318289"/>
              <a:gd name="connsiteY12" fmla="*/ 358082 h 717734"/>
              <a:gd name="connsiteX13" fmla="*/ 37256 w 1318289"/>
              <a:gd name="connsiteY13" fmla="*/ 179041 h 717734"/>
              <a:gd name="connsiteX14" fmla="*/ 153738 w 1318289"/>
              <a:gd name="connsiteY14" fmla="*/ 49123 h 717734"/>
              <a:gd name="connsiteX15" fmla="*/ 351800 w 1318289"/>
              <a:gd name="connsiteY15" fmla="*/ 0 h 717734"/>
              <a:gd name="connsiteX16" fmla="*/ 533982 w 1318289"/>
              <a:gd name="connsiteY16" fmla="*/ 49908 h 717734"/>
              <a:gd name="connsiteX17" fmla="*/ 670269 w 1318289"/>
              <a:gd name="connsiteY17" fmla="*/ 185410 h 717734"/>
              <a:gd name="connsiteX18" fmla="*/ 808912 w 1318289"/>
              <a:gd name="connsiteY18" fmla="*/ 44411 h 717734"/>
              <a:gd name="connsiteX19" fmla="*/ 976087 w 1318289"/>
              <a:gd name="connsiteY19" fmla="*/ 87 h 717734"/>
              <a:gd name="connsiteX20" fmla="*/ 1166994 w 1318289"/>
              <a:gd name="connsiteY20" fmla="*/ 49908 h 717734"/>
              <a:gd name="connsiteX21" fmla="*/ 481718 w 1318289"/>
              <a:gd name="connsiteY21" fmla="*/ 483986 h 717734"/>
              <a:gd name="connsiteX22" fmla="*/ 573594 w 1318289"/>
              <a:gd name="connsiteY22" fmla="*/ 351712 h 717734"/>
              <a:gd name="connsiteX23" fmla="*/ 377103 w 1318289"/>
              <a:gd name="connsiteY23" fmla="*/ 188551 h 717734"/>
              <a:gd name="connsiteX24" fmla="*/ 281998 w 1318289"/>
              <a:gd name="connsiteY24" fmla="*/ 233748 h 717734"/>
              <a:gd name="connsiteX25" fmla="*/ 247097 w 1318289"/>
              <a:gd name="connsiteY25" fmla="*/ 358082 h 717734"/>
              <a:gd name="connsiteX26" fmla="*/ 281126 w 1318289"/>
              <a:gd name="connsiteY26" fmla="*/ 482416 h 717734"/>
              <a:gd name="connsiteX27" fmla="*/ 375358 w 1318289"/>
              <a:gd name="connsiteY27" fmla="*/ 527612 h 717734"/>
              <a:gd name="connsiteX28" fmla="*/ 481718 w 1318289"/>
              <a:gd name="connsiteY28" fmla="*/ 483986 h 717734"/>
              <a:gd name="connsiteX29" fmla="*/ 1036291 w 1318289"/>
              <a:gd name="connsiteY29" fmla="*/ 483986 h 717734"/>
              <a:gd name="connsiteX30" fmla="*/ 1071192 w 1318289"/>
              <a:gd name="connsiteY30" fmla="*/ 359652 h 717734"/>
              <a:gd name="connsiteX31" fmla="*/ 1037163 w 1318289"/>
              <a:gd name="connsiteY31" fmla="*/ 235318 h 717734"/>
              <a:gd name="connsiteX32" fmla="*/ 942932 w 1318289"/>
              <a:gd name="connsiteY32" fmla="*/ 190122 h 717734"/>
              <a:gd name="connsiteX33" fmla="*/ 837531 w 1318289"/>
              <a:gd name="connsiteY33" fmla="*/ 233661 h 717734"/>
              <a:gd name="connsiteX34" fmla="*/ 743299 w 1318289"/>
              <a:gd name="connsiteY34" fmla="*/ 370733 h 717734"/>
              <a:gd name="connsiteX35" fmla="*/ 941361 w 1318289"/>
              <a:gd name="connsiteY35" fmla="*/ 529183 h 717734"/>
              <a:gd name="connsiteX36" fmla="*/ 1036291 w 1318289"/>
              <a:gd name="connsiteY36" fmla="*/ 483986 h 7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8289" h="717734">
                <a:moveTo>
                  <a:pt x="1166994" y="49908"/>
                </a:moveTo>
                <a:cubicBezTo>
                  <a:pt x="1218211" y="83151"/>
                  <a:pt x="1256253" y="127039"/>
                  <a:pt x="1281033" y="181397"/>
                </a:cubicBezTo>
                <a:cubicBezTo>
                  <a:pt x="1305812" y="235842"/>
                  <a:pt x="1318289" y="295261"/>
                  <a:pt x="1318289" y="359652"/>
                </a:cubicBezTo>
                <a:cubicBezTo>
                  <a:pt x="1318289" y="425178"/>
                  <a:pt x="1305899" y="484859"/>
                  <a:pt x="1281033" y="538693"/>
                </a:cubicBezTo>
                <a:cubicBezTo>
                  <a:pt x="1256166" y="592528"/>
                  <a:pt x="1217426" y="635892"/>
                  <a:pt x="1164551" y="668611"/>
                </a:cubicBezTo>
                <a:cubicBezTo>
                  <a:pt x="1111677" y="701331"/>
                  <a:pt x="1045714" y="717734"/>
                  <a:pt x="966489" y="717734"/>
                </a:cubicBezTo>
                <a:cubicBezTo>
                  <a:pt x="899916" y="717734"/>
                  <a:pt x="839712" y="701331"/>
                  <a:pt x="785878" y="668611"/>
                </a:cubicBezTo>
                <a:cubicBezTo>
                  <a:pt x="732044" y="635892"/>
                  <a:pt x="685538" y="592004"/>
                  <a:pt x="646449" y="537123"/>
                </a:cubicBezTo>
                <a:cubicBezTo>
                  <a:pt x="603085" y="599421"/>
                  <a:pt x="557452" y="645141"/>
                  <a:pt x="509377" y="674196"/>
                </a:cubicBezTo>
                <a:cubicBezTo>
                  <a:pt x="461301" y="703250"/>
                  <a:pt x="406158" y="717734"/>
                  <a:pt x="343772" y="717734"/>
                </a:cubicBezTo>
                <a:cubicBezTo>
                  <a:pt x="266642" y="717734"/>
                  <a:pt x="202512" y="701069"/>
                  <a:pt x="151295" y="667826"/>
                </a:cubicBezTo>
                <a:cubicBezTo>
                  <a:pt x="100078" y="634583"/>
                  <a:pt x="62036" y="590696"/>
                  <a:pt x="37256" y="536337"/>
                </a:cubicBezTo>
                <a:cubicBezTo>
                  <a:pt x="12390" y="481979"/>
                  <a:pt x="0" y="422561"/>
                  <a:pt x="0" y="358082"/>
                </a:cubicBezTo>
                <a:cubicBezTo>
                  <a:pt x="0" y="292643"/>
                  <a:pt x="12390" y="232875"/>
                  <a:pt x="37256" y="179041"/>
                </a:cubicBezTo>
                <a:cubicBezTo>
                  <a:pt x="62036" y="125206"/>
                  <a:pt x="100863" y="81842"/>
                  <a:pt x="153738" y="49123"/>
                </a:cubicBezTo>
                <a:cubicBezTo>
                  <a:pt x="206525" y="16403"/>
                  <a:pt x="272575" y="0"/>
                  <a:pt x="351800" y="0"/>
                </a:cubicBezTo>
                <a:cubicBezTo>
                  <a:pt x="419420" y="0"/>
                  <a:pt x="480147" y="16665"/>
                  <a:pt x="533982" y="49908"/>
                </a:cubicBezTo>
                <a:cubicBezTo>
                  <a:pt x="587816" y="83151"/>
                  <a:pt x="633274" y="128348"/>
                  <a:pt x="670269" y="185410"/>
                </a:cubicBezTo>
                <a:cubicBezTo>
                  <a:pt x="714593" y="121018"/>
                  <a:pt x="760837" y="73989"/>
                  <a:pt x="808912" y="44411"/>
                </a:cubicBezTo>
                <a:cubicBezTo>
                  <a:pt x="856988" y="14833"/>
                  <a:pt x="912655" y="87"/>
                  <a:pt x="976087" y="87"/>
                </a:cubicBezTo>
                <a:cubicBezTo>
                  <a:pt x="1052083" y="0"/>
                  <a:pt x="1115690" y="16665"/>
                  <a:pt x="1166994" y="49908"/>
                </a:cubicBezTo>
                <a:close/>
                <a:moveTo>
                  <a:pt x="481718" y="483986"/>
                </a:moveTo>
                <a:cubicBezTo>
                  <a:pt x="511296" y="454932"/>
                  <a:pt x="541922" y="410869"/>
                  <a:pt x="573594" y="351712"/>
                </a:cubicBezTo>
                <a:cubicBezTo>
                  <a:pt x="526042" y="242910"/>
                  <a:pt x="460516" y="188551"/>
                  <a:pt x="377103" y="188551"/>
                </a:cubicBezTo>
                <a:cubicBezTo>
                  <a:pt x="336967" y="188551"/>
                  <a:pt x="305294" y="203646"/>
                  <a:pt x="281998" y="233748"/>
                </a:cubicBezTo>
                <a:cubicBezTo>
                  <a:pt x="258789" y="263850"/>
                  <a:pt x="247097" y="305294"/>
                  <a:pt x="247097" y="358082"/>
                </a:cubicBezTo>
                <a:cubicBezTo>
                  <a:pt x="247097" y="410869"/>
                  <a:pt x="258440" y="452314"/>
                  <a:pt x="281126" y="482416"/>
                </a:cubicBezTo>
                <a:cubicBezTo>
                  <a:pt x="303811" y="512518"/>
                  <a:pt x="335222" y="527612"/>
                  <a:pt x="375358" y="527612"/>
                </a:cubicBezTo>
                <a:cubicBezTo>
                  <a:pt x="416802" y="527612"/>
                  <a:pt x="452139" y="513128"/>
                  <a:pt x="481718" y="483986"/>
                </a:cubicBezTo>
                <a:close/>
                <a:moveTo>
                  <a:pt x="1036291" y="483986"/>
                </a:moveTo>
                <a:cubicBezTo>
                  <a:pt x="1059500" y="453885"/>
                  <a:pt x="1071192" y="412440"/>
                  <a:pt x="1071192" y="359652"/>
                </a:cubicBezTo>
                <a:cubicBezTo>
                  <a:pt x="1071192" y="306865"/>
                  <a:pt x="1059849" y="265420"/>
                  <a:pt x="1037163" y="235318"/>
                </a:cubicBezTo>
                <a:cubicBezTo>
                  <a:pt x="1014478" y="205217"/>
                  <a:pt x="982980" y="190122"/>
                  <a:pt x="942932" y="190122"/>
                </a:cubicBezTo>
                <a:cubicBezTo>
                  <a:pt x="901749" y="190122"/>
                  <a:pt x="866586" y="204693"/>
                  <a:pt x="837531" y="233661"/>
                </a:cubicBezTo>
                <a:cubicBezTo>
                  <a:pt x="808476" y="262715"/>
                  <a:pt x="777066" y="308435"/>
                  <a:pt x="743299" y="370733"/>
                </a:cubicBezTo>
                <a:cubicBezTo>
                  <a:pt x="796086" y="476395"/>
                  <a:pt x="862136" y="529183"/>
                  <a:pt x="941361" y="529183"/>
                </a:cubicBezTo>
                <a:cubicBezTo>
                  <a:pt x="981322" y="529183"/>
                  <a:pt x="1012995" y="514088"/>
                  <a:pt x="1036291" y="483986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8717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: Shape 61">
            <a:extLst>
              <a:ext uri="{FF2B5EF4-FFF2-40B4-BE49-F238E27FC236}">
                <a16:creationId xmlns:a16="http://schemas.microsoft.com/office/drawing/2014/main" id="{1B8E44D7-BB4D-EB6A-05FA-BC7DAD95F3A8}"/>
              </a:ext>
            </a:extLst>
          </p:cNvPr>
          <p:cNvSpPr>
            <a:spLocks/>
          </p:cNvSpPr>
          <p:nvPr/>
        </p:nvSpPr>
        <p:spPr bwMode="auto">
          <a:xfrm>
            <a:off x="11294352" y="1486321"/>
            <a:ext cx="280988" cy="414338"/>
          </a:xfrm>
          <a:custGeom>
            <a:avLst/>
            <a:gdLst>
              <a:gd name="T0" fmla="*/ 281964 w 746265"/>
              <a:gd name="T1" fmla="*/ 0 h 1098065"/>
              <a:gd name="T2" fmla="*/ 281964 w 746265"/>
              <a:gd name="T3" fmla="*/ 71241 h 1098065"/>
              <a:gd name="T4" fmla="*/ 103581 w 746265"/>
              <a:gd name="T5" fmla="*/ 71241 h 1098065"/>
              <a:gd name="T6" fmla="*/ 210723 w 746265"/>
              <a:gd name="T7" fmla="*/ 188570 h 1098065"/>
              <a:gd name="T8" fmla="*/ 210723 w 746265"/>
              <a:gd name="T9" fmla="*/ 224504 h 1098065"/>
              <a:gd name="T10" fmla="*/ 103581 w 746265"/>
              <a:gd name="T11" fmla="*/ 343645 h 1098065"/>
              <a:gd name="T12" fmla="*/ 281964 w 746265"/>
              <a:gd name="T13" fmla="*/ 343645 h 1098065"/>
              <a:gd name="T14" fmla="*/ 281964 w 746265"/>
              <a:gd name="T15" fmla="*/ 414886 h 1098065"/>
              <a:gd name="T16" fmla="*/ 0 w 746265"/>
              <a:gd name="T17" fmla="*/ 414886 h 1098065"/>
              <a:gd name="T18" fmla="*/ 0 w 746265"/>
              <a:gd name="T19" fmla="*/ 346645 h 1098065"/>
              <a:gd name="T20" fmla="*/ 124515 w 746265"/>
              <a:gd name="T21" fmla="*/ 207756 h 1098065"/>
              <a:gd name="T22" fmla="*/ 0 w 746265"/>
              <a:gd name="T23" fmla="*/ 68274 h 1098065"/>
              <a:gd name="T24" fmla="*/ 0 w 746265"/>
              <a:gd name="T25" fmla="*/ 33 h 1098065"/>
              <a:gd name="T26" fmla="*/ 281964 w 746265"/>
              <a:gd name="T27" fmla="*/ 33 h 10980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6265" h="1098065">
                <a:moveTo>
                  <a:pt x="746265" y="0"/>
                </a:moveTo>
                <a:lnTo>
                  <a:pt x="746265" y="188552"/>
                </a:lnTo>
                <a:lnTo>
                  <a:pt x="274145" y="188552"/>
                </a:lnTo>
                <a:lnTo>
                  <a:pt x="557714" y="499081"/>
                </a:lnTo>
                <a:lnTo>
                  <a:pt x="557714" y="594186"/>
                </a:lnTo>
                <a:lnTo>
                  <a:pt x="274145" y="909514"/>
                </a:lnTo>
                <a:lnTo>
                  <a:pt x="746265" y="909514"/>
                </a:lnTo>
                <a:lnTo>
                  <a:pt x="746265" y="1098065"/>
                </a:lnTo>
                <a:lnTo>
                  <a:pt x="0" y="1098065"/>
                </a:lnTo>
                <a:lnTo>
                  <a:pt x="0" y="917454"/>
                </a:lnTo>
                <a:lnTo>
                  <a:pt x="329551" y="549862"/>
                </a:lnTo>
                <a:lnTo>
                  <a:pt x="0" y="180699"/>
                </a:lnTo>
                <a:lnTo>
                  <a:pt x="0" y="87"/>
                </a:lnTo>
                <a:lnTo>
                  <a:pt x="746265" y="87"/>
                </a:lnTo>
                <a:lnTo>
                  <a:pt x="746265" y="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>
            <a:noFill/>
          </a:ln>
        </p:spPr>
        <p:txBody>
          <a:bodyPr anchor="ctr"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81ADE-636F-47EC-DA74-28BC7B82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71" y="1436001"/>
            <a:ext cx="4212324" cy="3603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7DCCBB-AB31-F030-8BF6-61DCE39461F2}"/>
              </a:ext>
            </a:extLst>
          </p:cNvPr>
          <p:cNvSpPr txBox="1"/>
          <p:nvPr/>
        </p:nvSpPr>
        <p:spPr>
          <a:xfrm>
            <a:off x="3181856" y="2275026"/>
            <a:ext cx="8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786A6D6-4E9C-DBFF-7FC2-C89201EF2B8E}"/>
              </a:ext>
            </a:extLst>
          </p:cNvPr>
          <p:cNvSpPr/>
          <p:nvPr/>
        </p:nvSpPr>
        <p:spPr>
          <a:xfrm rot="1022016">
            <a:off x="2760869" y="1841571"/>
            <a:ext cx="327804" cy="10193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7221B7-051E-551C-65E1-D5F917FC9110}"/>
                  </a:ext>
                </a:extLst>
              </p:cNvPr>
              <p:cNvSpPr txBox="1"/>
              <p:nvPr/>
            </p:nvSpPr>
            <p:spPr>
              <a:xfrm>
                <a:off x="6383547" y="2308662"/>
                <a:ext cx="3481531" cy="1720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sum of the angles is 5</a:t>
                </a:r>
                <a:r>
                  <a:rPr lang="el-GR" dirty="0"/>
                  <a:t>β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And base angles of twice that = 72°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7221B7-051E-551C-65E1-D5F917FC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47" y="2308662"/>
                <a:ext cx="3481531" cy="1720792"/>
              </a:xfrm>
              <a:prstGeom prst="rect">
                <a:avLst/>
              </a:prstGeom>
              <a:blipFill>
                <a:blip r:embed="rId3"/>
                <a:stretch>
                  <a:fillRect l="-1401" t="-2128" r="-701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A08723-2F5A-AD55-97B5-835C63495BCC}"/>
              </a:ext>
            </a:extLst>
          </p:cNvPr>
          <p:cNvCxnSpPr>
            <a:cxnSpLocks/>
          </p:cNvCxnSpPr>
          <p:nvPr/>
        </p:nvCxnSpPr>
        <p:spPr>
          <a:xfrm flipH="1">
            <a:off x="1702279" y="2748950"/>
            <a:ext cx="4819292" cy="8051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A4F162-2F1A-0E29-6352-FB966936C568}"/>
              </a:ext>
            </a:extLst>
          </p:cNvPr>
          <p:cNvSpPr txBox="1"/>
          <p:nvPr/>
        </p:nvSpPr>
        <p:spPr>
          <a:xfrm>
            <a:off x="7337390" y="4366774"/>
            <a:ext cx="165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Golden Triangle</a:t>
            </a:r>
          </a:p>
        </p:txBody>
      </p:sp>
    </p:spTree>
    <p:extLst>
      <p:ext uri="{BB962C8B-B14F-4D97-AF65-F5344CB8AC3E}">
        <p14:creationId xmlns:p14="http://schemas.microsoft.com/office/powerpoint/2010/main" val="188606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B5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Atma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548</Words>
  <Application>Microsoft Office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Atma SemiBold</vt:lpstr>
      <vt:lpstr>Calibri</vt:lpstr>
      <vt:lpstr>Cambria Math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Wahfiudin</dc:creator>
  <cp:lastModifiedBy>Darrin Hanna</cp:lastModifiedBy>
  <cp:revision>27</cp:revision>
  <dcterms:created xsi:type="dcterms:W3CDTF">2023-11-06T09:17:04Z</dcterms:created>
  <dcterms:modified xsi:type="dcterms:W3CDTF">2024-01-11T05:03:19Z</dcterms:modified>
</cp:coreProperties>
</file>