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606" r:id="rId2"/>
    <p:sldId id="1398" r:id="rId3"/>
    <p:sldId id="1399" r:id="rId4"/>
    <p:sldId id="1400" r:id="rId5"/>
    <p:sldId id="1401" r:id="rId6"/>
    <p:sldId id="1402" r:id="rId7"/>
    <p:sldId id="1405" r:id="rId8"/>
    <p:sldId id="1403" r:id="rId9"/>
    <p:sldId id="1404" r:id="rId10"/>
    <p:sldId id="1406" r:id="rId11"/>
    <p:sldId id="1409" r:id="rId12"/>
    <p:sldId id="1408" r:id="rId13"/>
    <p:sldId id="350" r:id="rId14"/>
    <p:sldId id="1407" r:id="rId15"/>
    <p:sldId id="1410" r:id="rId16"/>
    <p:sldId id="1411" r:id="rId17"/>
    <p:sldId id="1412" r:id="rId18"/>
    <p:sldId id="1413" r:id="rId19"/>
    <p:sldId id="1414" r:id="rId20"/>
    <p:sldId id="1415" r:id="rId21"/>
    <p:sldId id="1416" r:id="rId22"/>
    <p:sldId id="1417" r:id="rId23"/>
    <p:sldId id="1418" r:id="rId24"/>
    <p:sldId id="1429" r:id="rId25"/>
    <p:sldId id="1419" r:id="rId26"/>
    <p:sldId id="1420" r:id="rId27"/>
    <p:sldId id="1421" r:id="rId28"/>
    <p:sldId id="1422" r:id="rId29"/>
    <p:sldId id="1423" r:id="rId30"/>
    <p:sldId id="1424" r:id="rId31"/>
    <p:sldId id="1425" r:id="rId32"/>
    <p:sldId id="1426" r:id="rId33"/>
    <p:sldId id="1427" r:id="rId34"/>
    <p:sldId id="1428" r:id="rId35"/>
    <p:sldId id="1432" r:id="rId36"/>
    <p:sldId id="1433" r:id="rId37"/>
    <p:sldId id="1430" r:id="rId38"/>
    <p:sldId id="1434" r:id="rId39"/>
    <p:sldId id="1431" r:id="rId40"/>
    <p:sldId id="143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3B58"/>
    <a:srgbClr val="68344E"/>
    <a:srgbClr val="4D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223" autoAdjust="0"/>
  </p:normalViewPr>
  <p:slideViewPr>
    <p:cSldViewPr snapToGrid="0" showGuides="1">
      <p:cViewPr varScale="1">
        <p:scale>
          <a:sx n="95" d="100"/>
          <a:sy n="95" d="100"/>
        </p:scale>
        <p:origin x="930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A701-2D59-48BA-9F45-6201145ED7B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E21D5-200E-419A-A670-CCFC4155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7F8A8-E7DA-4042-87EB-98E35BE480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3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33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E7EF25-B276-4057-9422-DA0794C7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9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2FC5BC-7F1D-436B-B908-6E955D87A7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8719" y="929777"/>
            <a:ext cx="5294563" cy="3535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accent1"/>
                </a:solidFill>
                <a:latin typeface="Poppins SemiBold" panose="00000700000000000000" pitchFamily="2" charset="0"/>
              </a:defRPr>
            </a:lvl1pPr>
          </a:lstStyle>
          <a:p>
            <a:pPr lvl="0"/>
            <a:r>
              <a:rPr lang="id-ID" dirty="0"/>
              <a:t>Subtitle place here</a:t>
            </a:r>
          </a:p>
        </p:txBody>
      </p:sp>
    </p:spTree>
    <p:extLst>
      <p:ext uri="{BB962C8B-B14F-4D97-AF65-F5344CB8AC3E}">
        <p14:creationId xmlns:p14="http://schemas.microsoft.com/office/powerpoint/2010/main" val="25698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3EF8BC-E9A5-4B82-AA98-D4048542FA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80350" y="1409701"/>
            <a:ext cx="3416300" cy="4419600"/>
          </a:xfrm>
          <a:custGeom>
            <a:avLst/>
            <a:gdLst>
              <a:gd name="connsiteX0" fmla="*/ 0 w 10223500"/>
              <a:gd name="connsiteY0" fmla="*/ 0 h 2895600"/>
              <a:gd name="connsiteX1" fmla="*/ 10223500 w 10223500"/>
              <a:gd name="connsiteY1" fmla="*/ 0 h 2895600"/>
              <a:gd name="connsiteX2" fmla="*/ 10223500 w 10223500"/>
              <a:gd name="connsiteY2" fmla="*/ 2895600 h 2895600"/>
              <a:gd name="connsiteX3" fmla="*/ 0 w 102235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3500" h="2895600">
                <a:moveTo>
                  <a:pt x="0" y="0"/>
                </a:moveTo>
                <a:lnTo>
                  <a:pt x="10223500" y="0"/>
                </a:lnTo>
                <a:lnTo>
                  <a:pt x="10223500" y="2895600"/>
                </a:lnTo>
                <a:lnTo>
                  <a:pt x="0" y="2895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2490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DE86C2-3E30-9C3A-B958-B781AEF8AA6F}"/>
              </a:ext>
            </a:extLst>
          </p:cNvPr>
          <p:cNvSpPr/>
          <p:nvPr userDrawn="1"/>
        </p:nvSpPr>
        <p:spPr>
          <a:xfrm>
            <a:off x="427575" y="6325124"/>
            <a:ext cx="3997776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1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0000500000000000000" pitchFamily="2" charset="0"/>
              </a:rPr>
              <a:t>Discover Math</a:t>
            </a:r>
            <a:endParaRPr lang="en-US" sz="1100" spc="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5013F-9D6C-5A19-1092-465F8861E1CD}"/>
              </a:ext>
            </a:extLst>
          </p:cNvPr>
          <p:cNvSpPr txBox="1"/>
          <p:nvPr userDrawn="1"/>
        </p:nvSpPr>
        <p:spPr>
          <a:xfrm>
            <a:off x="11332946" y="6317430"/>
            <a:ext cx="62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1" i="0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15AA1-4363-E8F1-B007-C2223F36E955}"/>
              </a:ext>
            </a:extLst>
          </p:cNvPr>
          <p:cNvSpPr/>
          <p:nvPr userDrawn="1"/>
        </p:nvSpPr>
        <p:spPr>
          <a:xfrm>
            <a:off x="9278210" y="303734"/>
            <a:ext cx="257422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200" b="0" spc="100" dirty="0">
                <a:solidFill>
                  <a:schemeClr val="bg1">
                    <a:lumMod val="75000"/>
                  </a:schemeClr>
                </a:solidFill>
                <a:latin typeface="+mn-lt"/>
                <a:cs typeface="Poppins" panose="00000500000000000000" pitchFamily="2" charset="0"/>
              </a:rPr>
              <a:t> ©Copyright 2024</a:t>
            </a:r>
          </a:p>
        </p:txBody>
      </p:sp>
    </p:spTree>
    <p:extLst>
      <p:ext uri="{BB962C8B-B14F-4D97-AF65-F5344CB8AC3E}">
        <p14:creationId xmlns:p14="http://schemas.microsoft.com/office/powerpoint/2010/main" val="317938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6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png"/><Relationship Id="rId7" Type="http://schemas.openxmlformats.org/officeDocument/2006/relationships/image" Target="../media/image4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emf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CA7DAF2-FB40-8631-961C-787DE62B0E90}"/>
              </a:ext>
            </a:extLst>
          </p:cNvPr>
          <p:cNvSpPr/>
          <p:nvPr/>
        </p:nvSpPr>
        <p:spPr>
          <a:xfrm>
            <a:off x="220418" y="214312"/>
            <a:ext cx="11751164" cy="6429375"/>
          </a:xfrm>
          <a:prstGeom prst="roundRect">
            <a:avLst>
              <a:gd name="adj" fmla="val 3918"/>
            </a:avLst>
          </a:prstGeom>
          <a:gradFill>
            <a:gsLst>
              <a:gs pos="16000">
                <a:schemeClr val="tx1">
                  <a:lumMod val="85000"/>
                  <a:lumOff val="15000"/>
                  <a:alpha val="82000"/>
                </a:schemeClr>
              </a:gs>
              <a:gs pos="84000">
                <a:srgbClr val="68344E">
                  <a:alpha val="91765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599A07-5C47-4B79-A33A-E23FCABAE8E2}"/>
              </a:ext>
            </a:extLst>
          </p:cNvPr>
          <p:cNvSpPr/>
          <p:nvPr/>
        </p:nvSpPr>
        <p:spPr>
          <a:xfrm>
            <a:off x="3848100" y="1181100"/>
            <a:ext cx="4495800" cy="4495800"/>
          </a:xfrm>
          <a:prstGeom prst="ellipse">
            <a:avLst/>
          </a:prstGeom>
          <a:gradFill>
            <a:gsLst>
              <a:gs pos="16000">
                <a:srgbClr val="D93B58">
                  <a:alpha val="0"/>
                </a:srgbClr>
              </a:gs>
              <a:gs pos="84000">
                <a:srgbClr val="D93B58"/>
              </a:gs>
            </a:gsLst>
            <a:lin ang="3000000" scaled="0"/>
          </a:gradFill>
          <a:ln>
            <a:noFill/>
          </a:ln>
          <a:effectLst>
            <a:outerShdw blurRad="698500" dist="482600" dir="2700000" sx="96000" sy="96000" algn="br" rotWithShape="0">
              <a:schemeClr val="tx1">
                <a:lumMod val="95000"/>
                <a:lumOff val="5000"/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5C3A71-0B0C-40D6-BFF3-DF75358BD1AB}"/>
              </a:ext>
            </a:extLst>
          </p:cNvPr>
          <p:cNvSpPr txBox="1"/>
          <p:nvPr/>
        </p:nvSpPr>
        <p:spPr>
          <a:xfrm>
            <a:off x="1143816" y="939199"/>
            <a:ext cx="99807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Circles and Waves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Exponents and Logarithms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Slopes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6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6000" i="1" dirty="0">
              <a:solidFill>
                <a:schemeClr val="bg1"/>
              </a:solidFill>
              <a:latin typeface="Atma SemiBold" pitchFamily="2" charset="0"/>
              <a:cs typeface="Atma Semi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091BA-0D4F-4BC2-924B-0A8AF861BA4F}"/>
              </a:ext>
            </a:extLst>
          </p:cNvPr>
          <p:cNvSpPr txBox="1"/>
          <p:nvPr/>
        </p:nvSpPr>
        <p:spPr>
          <a:xfrm>
            <a:off x="2071036" y="5705415"/>
            <a:ext cx="820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Chapter 1: Discovering Mathematics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22A172-9DB7-6348-824F-44F7D61DE6C8}"/>
              </a:ext>
            </a:extLst>
          </p:cNvPr>
          <p:cNvSpPr/>
          <p:nvPr/>
        </p:nvSpPr>
        <p:spPr>
          <a:xfrm rot="1800000">
            <a:off x="674126" y="620840"/>
            <a:ext cx="8418285" cy="1973943"/>
          </a:xfrm>
          <a:prstGeom prst="ellipse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 w="22225" cap="sq">
            <a:solidFill>
              <a:schemeClr val="bg1">
                <a:alpha val="9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C1BEE3-4EF8-984E-B20B-020591B26028}"/>
              </a:ext>
            </a:extLst>
          </p:cNvPr>
          <p:cNvSpPr/>
          <p:nvPr/>
        </p:nvSpPr>
        <p:spPr>
          <a:xfrm rot="19800000">
            <a:off x="1813998" y="2442028"/>
            <a:ext cx="8418285" cy="1973943"/>
          </a:xfrm>
          <a:prstGeom prst="ellipse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 w="22225" cap="sq">
            <a:solidFill>
              <a:schemeClr val="bg1">
                <a:alpha val="9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7003C67-E10A-3BEA-1F7F-24A6E4A1B2B0}"/>
              </a:ext>
            </a:extLst>
          </p:cNvPr>
          <p:cNvSpPr/>
          <p:nvPr/>
        </p:nvSpPr>
        <p:spPr>
          <a:xfrm>
            <a:off x="11939588" y="1727200"/>
            <a:ext cx="252412" cy="354013"/>
          </a:xfrm>
          <a:custGeom>
            <a:avLst/>
            <a:gdLst>
              <a:gd name="connsiteX0" fmla="*/ 668611 w 668611"/>
              <a:gd name="connsiteY0" fmla="*/ 396037 h 936300"/>
              <a:gd name="connsiteX1" fmla="*/ 462610 w 668611"/>
              <a:gd name="connsiteY1" fmla="*/ 396037 h 936300"/>
              <a:gd name="connsiteX2" fmla="*/ 380244 w 668611"/>
              <a:gd name="connsiteY2" fmla="*/ 533894 h 936300"/>
              <a:gd name="connsiteX3" fmla="*/ 668611 w 668611"/>
              <a:gd name="connsiteY3" fmla="*/ 533894 h 936300"/>
              <a:gd name="connsiteX4" fmla="*/ 668611 w 668611"/>
              <a:gd name="connsiteY4" fmla="*/ 727158 h 936300"/>
              <a:gd name="connsiteX5" fmla="*/ 266206 w 668611"/>
              <a:gd name="connsiteY5" fmla="*/ 727158 h 936300"/>
              <a:gd name="connsiteX6" fmla="*/ 140999 w 668611"/>
              <a:gd name="connsiteY6" fmla="*/ 936301 h 936300"/>
              <a:gd name="connsiteX7" fmla="*/ 12652 w 668611"/>
              <a:gd name="connsiteY7" fmla="*/ 865015 h 936300"/>
              <a:gd name="connsiteX8" fmla="*/ 95017 w 668611"/>
              <a:gd name="connsiteY8" fmla="*/ 727158 h 936300"/>
              <a:gd name="connsiteX9" fmla="*/ 0 w 668611"/>
              <a:gd name="connsiteY9" fmla="*/ 727158 h 936300"/>
              <a:gd name="connsiteX10" fmla="*/ 0 w 668611"/>
              <a:gd name="connsiteY10" fmla="*/ 533894 h 936300"/>
              <a:gd name="connsiteX11" fmla="*/ 210713 w 668611"/>
              <a:gd name="connsiteY11" fmla="*/ 533894 h 936300"/>
              <a:gd name="connsiteX12" fmla="*/ 293079 w 668611"/>
              <a:gd name="connsiteY12" fmla="*/ 396037 h 936300"/>
              <a:gd name="connsiteX13" fmla="*/ 0 w 668611"/>
              <a:gd name="connsiteY13" fmla="*/ 396037 h 936300"/>
              <a:gd name="connsiteX14" fmla="*/ 0 w 668611"/>
              <a:gd name="connsiteY14" fmla="*/ 202774 h 936300"/>
              <a:gd name="connsiteX15" fmla="*/ 408775 w 668611"/>
              <a:gd name="connsiteY15" fmla="*/ 202774 h 936300"/>
              <a:gd name="connsiteX16" fmla="*/ 530753 w 668611"/>
              <a:gd name="connsiteY16" fmla="*/ 0 h 936300"/>
              <a:gd name="connsiteX17" fmla="*/ 657530 w 668611"/>
              <a:gd name="connsiteY17" fmla="*/ 69714 h 936300"/>
              <a:gd name="connsiteX18" fmla="*/ 578306 w 668611"/>
              <a:gd name="connsiteY18" fmla="*/ 202774 h 936300"/>
              <a:gd name="connsiteX19" fmla="*/ 668611 w 668611"/>
              <a:gd name="connsiteY19" fmla="*/ 202774 h 936300"/>
              <a:gd name="connsiteX20" fmla="*/ 668611 w 668611"/>
              <a:gd name="connsiteY20" fmla="*/ 396037 h 93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8611" h="936300">
                <a:moveTo>
                  <a:pt x="668611" y="396037"/>
                </a:moveTo>
                <a:lnTo>
                  <a:pt x="462610" y="396037"/>
                </a:lnTo>
                <a:lnTo>
                  <a:pt x="380244" y="533894"/>
                </a:lnTo>
                <a:lnTo>
                  <a:pt x="668611" y="533894"/>
                </a:lnTo>
                <a:lnTo>
                  <a:pt x="668611" y="727158"/>
                </a:lnTo>
                <a:lnTo>
                  <a:pt x="266206" y="727158"/>
                </a:lnTo>
                <a:lnTo>
                  <a:pt x="140999" y="936301"/>
                </a:lnTo>
                <a:lnTo>
                  <a:pt x="12652" y="865015"/>
                </a:lnTo>
                <a:lnTo>
                  <a:pt x="95017" y="727158"/>
                </a:lnTo>
                <a:lnTo>
                  <a:pt x="0" y="727158"/>
                </a:lnTo>
                <a:lnTo>
                  <a:pt x="0" y="533894"/>
                </a:lnTo>
                <a:lnTo>
                  <a:pt x="210713" y="533894"/>
                </a:lnTo>
                <a:lnTo>
                  <a:pt x="293079" y="396037"/>
                </a:lnTo>
                <a:lnTo>
                  <a:pt x="0" y="396037"/>
                </a:lnTo>
                <a:lnTo>
                  <a:pt x="0" y="202774"/>
                </a:lnTo>
                <a:lnTo>
                  <a:pt x="408775" y="202774"/>
                </a:lnTo>
                <a:lnTo>
                  <a:pt x="530753" y="0"/>
                </a:lnTo>
                <a:lnTo>
                  <a:pt x="657530" y="69714"/>
                </a:lnTo>
                <a:lnTo>
                  <a:pt x="578306" y="202774"/>
                </a:lnTo>
                <a:lnTo>
                  <a:pt x="668611" y="202774"/>
                </a:lnTo>
                <a:lnTo>
                  <a:pt x="668611" y="396037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reeform: Shape 54">
            <a:extLst>
              <a:ext uri="{FF2B5EF4-FFF2-40B4-BE49-F238E27FC236}">
                <a16:creationId xmlns:a16="http://schemas.microsoft.com/office/drawing/2014/main" id="{0037B38E-776D-8486-F093-86D8B752B499}"/>
              </a:ext>
            </a:extLst>
          </p:cNvPr>
          <p:cNvSpPr>
            <a:spLocks/>
          </p:cNvSpPr>
          <p:nvPr/>
        </p:nvSpPr>
        <p:spPr bwMode="auto">
          <a:xfrm>
            <a:off x="11452225" y="4267200"/>
            <a:ext cx="319088" cy="547688"/>
          </a:xfrm>
          <a:custGeom>
            <a:avLst/>
            <a:gdLst>
              <a:gd name="T0" fmla="*/ 319678 w 846081"/>
              <a:gd name="T1" fmla="*/ 0 h 1449777"/>
              <a:gd name="T2" fmla="*/ 319678 w 846081"/>
              <a:gd name="T3" fmla="*/ 71241 h 1449777"/>
              <a:gd name="T4" fmla="*/ 280777 w 846081"/>
              <a:gd name="T5" fmla="*/ 71241 h 1449777"/>
              <a:gd name="T6" fmla="*/ 280777 w 846081"/>
              <a:gd name="T7" fmla="*/ 537588 h 1449777"/>
              <a:gd name="T8" fmla="*/ 190976 w 846081"/>
              <a:gd name="T9" fmla="*/ 547741 h 1449777"/>
              <a:gd name="T10" fmla="*/ 190976 w 846081"/>
              <a:gd name="T11" fmla="*/ 71241 h 1449777"/>
              <a:gd name="T12" fmla="*/ 129328 w 846081"/>
              <a:gd name="T13" fmla="*/ 71241 h 1449777"/>
              <a:gd name="T14" fmla="*/ 129328 w 846081"/>
              <a:gd name="T15" fmla="*/ 537588 h 1449777"/>
              <a:gd name="T16" fmla="*/ 40120 w 846081"/>
              <a:gd name="T17" fmla="*/ 547774 h 1449777"/>
              <a:gd name="T18" fmla="*/ 40120 w 846081"/>
              <a:gd name="T19" fmla="*/ 71241 h 1449777"/>
              <a:gd name="T20" fmla="*/ 0 w 846081"/>
              <a:gd name="T21" fmla="*/ 71241 h 1449777"/>
              <a:gd name="T22" fmla="*/ 0 w 846081"/>
              <a:gd name="T23" fmla="*/ 0 h 1449777"/>
              <a:gd name="T24" fmla="*/ 319678 w 846081"/>
              <a:gd name="T25" fmla="*/ 0 h 14497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46081" h="1449777">
                <a:moveTo>
                  <a:pt x="846082" y="0"/>
                </a:moveTo>
                <a:lnTo>
                  <a:pt x="846082" y="188551"/>
                </a:lnTo>
                <a:lnTo>
                  <a:pt x="743124" y="188551"/>
                </a:lnTo>
                <a:lnTo>
                  <a:pt x="743124" y="1422817"/>
                </a:lnTo>
                <a:lnTo>
                  <a:pt x="505450" y="1449690"/>
                </a:lnTo>
                <a:lnTo>
                  <a:pt x="505450" y="188551"/>
                </a:lnTo>
                <a:lnTo>
                  <a:pt x="342289" y="188551"/>
                </a:lnTo>
                <a:lnTo>
                  <a:pt x="342289" y="1422817"/>
                </a:lnTo>
                <a:lnTo>
                  <a:pt x="106185" y="1449778"/>
                </a:lnTo>
                <a:lnTo>
                  <a:pt x="106185" y="188551"/>
                </a:lnTo>
                <a:lnTo>
                  <a:pt x="0" y="188551"/>
                </a:lnTo>
                <a:lnTo>
                  <a:pt x="0" y="0"/>
                </a:lnTo>
                <a:lnTo>
                  <a:pt x="846082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A43F1C4-5FA9-960F-5250-7F66507D8A04}"/>
              </a:ext>
            </a:extLst>
          </p:cNvPr>
          <p:cNvSpPr/>
          <p:nvPr/>
        </p:nvSpPr>
        <p:spPr>
          <a:xfrm>
            <a:off x="9556631" y="5141119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D85F243-96E0-6AD2-7C6F-A8ACAF022A96}"/>
              </a:ext>
            </a:extLst>
          </p:cNvPr>
          <p:cNvSpPr/>
          <p:nvPr/>
        </p:nvSpPr>
        <p:spPr>
          <a:xfrm>
            <a:off x="7580313" y="1946275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reeform: Shape 57">
            <a:extLst>
              <a:ext uri="{FF2B5EF4-FFF2-40B4-BE49-F238E27FC236}">
                <a16:creationId xmlns:a16="http://schemas.microsoft.com/office/drawing/2014/main" id="{F308E497-4FCD-38EA-6684-DEBAAFF072B4}"/>
              </a:ext>
            </a:extLst>
          </p:cNvPr>
          <p:cNvSpPr>
            <a:spLocks/>
          </p:cNvSpPr>
          <p:nvPr/>
        </p:nvSpPr>
        <p:spPr bwMode="auto">
          <a:xfrm>
            <a:off x="1219200" y="4989513"/>
            <a:ext cx="374650" cy="415925"/>
          </a:xfrm>
          <a:custGeom>
            <a:avLst/>
            <a:gdLst>
              <a:gd name="T0" fmla="*/ 246624 w 990221"/>
              <a:gd name="T1" fmla="*/ 0 h 1097977"/>
              <a:gd name="T2" fmla="*/ 374139 w 990221"/>
              <a:gd name="T3" fmla="*/ 414852 h 1097977"/>
              <a:gd name="T4" fmla="*/ 0 w 990221"/>
              <a:gd name="T5" fmla="*/ 414852 h 1097977"/>
              <a:gd name="T6" fmla="*/ 128109 w 990221"/>
              <a:gd name="T7" fmla="*/ 0 h 1097977"/>
              <a:gd name="T8" fmla="*/ 246624 w 990221"/>
              <a:gd name="T9" fmla="*/ 0 h 1097977"/>
              <a:gd name="T10" fmla="*/ 186163 w 990221"/>
              <a:gd name="T11" fmla="*/ 72461 h 1097977"/>
              <a:gd name="T12" fmla="*/ 117922 w 990221"/>
              <a:gd name="T13" fmla="*/ 343051 h 1097977"/>
              <a:gd name="T14" fmla="*/ 253811 w 990221"/>
              <a:gd name="T15" fmla="*/ 343051 h 1097977"/>
              <a:gd name="T16" fmla="*/ 186163 w 990221"/>
              <a:gd name="T17" fmla="*/ 72461 h 10979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0221" h="1097977">
                <a:moveTo>
                  <a:pt x="652732" y="0"/>
                </a:moveTo>
                <a:lnTo>
                  <a:pt x="990222" y="1097978"/>
                </a:lnTo>
                <a:lnTo>
                  <a:pt x="0" y="1097978"/>
                </a:lnTo>
                <a:lnTo>
                  <a:pt x="339061" y="0"/>
                </a:lnTo>
                <a:lnTo>
                  <a:pt x="652732" y="0"/>
                </a:lnTo>
                <a:close/>
                <a:moveTo>
                  <a:pt x="492712" y="191780"/>
                </a:moveTo>
                <a:lnTo>
                  <a:pt x="312100" y="907943"/>
                </a:lnTo>
                <a:lnTo>
                  <a:pt x="671752" y="907943"/>
                </a:lnTo>
                <a:lnTo>
                  <a:pt x="492712" y="19178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grpSp>
        <p:nvGrpSpPr>
          <p:cNvPr id="41" name="Graphic 51">
            <a:extLst>
              <a:ext uri="{FF2B5EF4-FFF2-40B4-BE49-F238E27FC236}">
                <a16:creationId xmlns:a16="http://schemas.microsoft.com/office/drawing/2014/main" id="{E24AABD7-19BB-46A1-465B-4609C9F48FEB}"/>
              </a:ext>
            </a:extLst>
          </p:cNvPr>
          <p:cNvGrpSpPr/>
          <p:nvPr/>
        </p:nvGrpSpPr>
        <p:grpSpPr>
          <a:xfrm>
            <a:off x="3848100" y="391540"/>
            <a:ext cx="383864" cy="519984"/>
            <a:chOff x="3318160" y="1109582"/>
            <a:chExt cx="1015961" cy="1376223"/>
          </a:xfrm>
          <a:solidFill>
            <a:schemeClr val="bg1">
              <a:alpha val="7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B40EFC-0368-5ED3-2D4B-754DC455A331}"/>
                </a:ext>
              </a:extLst>
            </p:cNvPr>
            <p:cNvSpPr/>
            <p:nvPr/>
          </p:nvSpPr>
          <p:spPr>
            <a:xfrm>
              <a:off x="3318160" y="1947200"/>
              <a:ext cx="1015961" cy="538605"/>
            </a:xfrm>
            <a:custGeom>
              <a:avLst/>
              <a:gdLst>
                <a:gd name="connsiteX0" fmla="*/ 0 w 1015961"/>
                <a:gd name="connsiteY0" fmla="*/ 198498 h 538605"/>
                <a:gd name="connsiteX1" fmla="*/ 0 w 1015961"/>
                <a:gd name="connsiteY1" fmla="*/ 0 h 538605"/>
                <a:gd name="connsiteX2" fmla="*/ 1015961 w 1015961"/>
                <a:gd name="connsiteY2" fmla="*/ 0 h 538605"/>
                <a:gd name="connsiteX3" fmla="*/ 1015961 w 1015961"/>
                <a:gd name="connsiteY3" fmla="*/ 198498 h 538605"/>
                <a:gd name="connsiteX4" fmla="*/ 0 w 1015961"/>
                <a:gd name="connsiteY4" fmla="*/ 198498 h 538605"/>
                <a:gd name="connsiteX5" fmla="*/ 0 w 1015961"/>
                <a:gd name="connsiteY5" fmla="*/ 538606 h 538605"/>
                <a:gd name="connsiteX6" fmla="*/ 0 w 1015961"/>
                <a:gd name="connsiteY6" fmla="*/ 340021 h 538605"/>
                <a:gd name="connsiteX7" fmla="*/ 1015961 w 1015961"/>
                <a:gd name="connsiteY7" fmla="*/ 340021 h 538605"/>
                <a:gd name="connsiteX8" fmla="*/ 1015961 w 1015961"/>
                <a:gd name="connsiteY8" fmla="*/ 538606 h 538605"/>
                <a:gd name="connsiteX9" fmla="*/ 0 w 1015961"/>
                <a:gd name="connsiteY9" fmla="*/ 538606 h 53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" h="538605">
                  <a:moveTo>
                    <a:pt x="0" y="198498"/>
                  </a:moveTo>
                  <a:lnTo>
                    <a:pt x="0" y="0"/>
                  </a:lnTo>
                  <a:lnTo>
                    <a:pt x="1015961" y="0"/>
                  </a:lnTo>
                  <a:lnTo>
                    <a:pt x="1015961" y="198498"/>
                  </a:lnTo>
                  <a:lnTo>
                    <a:pt x="0" y="198498"/>
                  </a:lnTo>
                  <a:close/>
                  <a:moveTo>
                    <a:pt x="0" y="538606"/>
                  </a:moveTo>
                  <a:lnTo>
                    <a:pt x="0" y="340021"/>
                  </a:lnTo>
                  <a:lnTo>
                    <a:pt x="1015961" y="340021"/>
                  </a:lnTo>
                  <a:lnTo>
                    <a:pt x="1015961" y="538606"/>
                  </a:lnTo>
                  <a:lnTo>
                    <a:pt x="0" y="538606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410C5F-43BB-A9E1-6080-469AA08000E6}"/>
                </a:ext>
              </a:extLst>
            </p:cNvPr>
            <p:cNvSpPr/>
            <p:nvPr/>
          </p:nvSpPr>
          <p:spPr>
            <a:xfrm>
              <a:off x="3525645" y="1109582"/>
              <a:ext cx="600903" cy="666342"/>
            </a:xfrm>
            <a:custGeom>
              <a:avLst/>
              <a:gdLst>
                <a:gd name="connsiteX0" fmla="*/ 396124 w 600903"/>
                <a:gd name="connsiteY0" fmla="*/ 0 h 666342"/>
                <a:gd name="connsiteX1" fmla="*/ 600904 w 600903"/>
                <a:gd name="connsiteY1" fmla="*/ 666343 h 666342"/>
                <a:gd name="connsiteX2" fmla="*/ 0 w 600903"/>
                <a:gd name="connsiteY2" fmla="*/ 666343 h 666342"/>
                <a:gd name="connsiteX3" fmla="*/ 205827 w 600903"/>
                <a:gd name="connsiteY3" fmla="*/ 0 h 666342"/>
                <a:gd name="connsiteX4" fmla="*/ 396124 w 600903"/>
                <a:gd name="connsiteY4" fmla="*/ 0 h 666342"/>
                <a:gd name="connsiteX5" fmla="*/ 299100 w 600903"/>
                <a:gd name="connsiteY5" fmla="*/ 116307 h 666342"/>
                <a:gd name="connsiteX6" fmla="*/ 189511 w 600903"/>
                <a:gd name="connsiteY6" fmla="*/ 550909 h 666342"/>
                <a:gd name="connsiteX7" fmla="*/ 407815 w 600903"/>
                <a:gd name="connsiteY7" fmla="*/ 550909 h 666342"/>
                <a:gd name="connsiteX8" fmla="*/ 299100 w 600903"/>
                <a:gd name="connsiteY8" fmla="*/ 116307 h 66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903" h="666342">
                  <a:moveTo>
                    <a:pt x="396124" y="0"/>
                  </a:moveTo>
                  <a:lnTo>
                    <a:pt x="600904" y="666343"/>
                  </a:lnTo>
                  <a:lnTo>
                    <a:pt x="0" y="666343"/>
                  </a:lnTo>
                  <a:lnTo>
                    <a:pt x="205827" y="0"/>
                  </a:lnTo>
                  <a:lnTo>
                    <a:pt x="396124" y="0"/>
                  </a:lnTo>
                  <a:close/>
                  <a:moveTo>
                    <a:pt x="299100" y="116307"/>
                  </a:moveTo>
                  <a:lnTo>
                    <a:pt x="189511" y="550909"/>
                  </a:lnTo>
                  <a:lnTo>
                    <a:pt x="407815" y="550909"/>
                  </a:lnTo>
                  <a:lnTo>
                    <a:pt x="299100" y="116307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Freeform: Shape 61">
            <a:extLst>
              <a:ext uri="{FF2B5EF4-FFF2-40B4-BE49-F238E27FC236}">
                <a16:creationId xmlns:a16="http://schemas.microsoft.com/office/drawing/2014/main" id="{A3552F50-BB54-B59F-4625-362FC44E1706}"/>
              </a:ext>
            </a:extLst>
          </p:cNvPr>
          <p:cNvSpPr>
            <a:spLocks/>
          </p:cNvSpPr>
          <p:nvPr/>
        </p:nvSpPr>
        <p:spPr bwMode="auto">
          <a:xfrm>
            <a:off x="10623550" y="803275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grpSp>
        <p:nvGrpSpPr>
          <p:cNvPr id="45" name="Graphic 51">
            <a:extLst>
              <a:ext uri="{FF2B5EF4-FFF2-40B4-BE49-F238E27FC236}">
                <a16:creationId xmlns:a16="http://schemas.microsoft.com/office/drawing/2014/main" id="{4483492F-29AF-B7DC-2EEF-76CB73591004}"/>
              </a:ext>
            </a:extLst>
          </p:cNvPr>
          <p:cNvGrpSpPr/>
          <p:nvPr/>
        </p:nvGrpSpPr>
        <p:grpSpPr>
          <a:xfrm>
            <a:off x="177587" y="2835054"/>
            <a:ext cx="389996" cy="342128"/>
            <a:chOff x="5440824" y="0"/>
            <a:chExt cx="1032190" cy="905499"/>
          </a:xfrm>
          <a:solidFill>
            <a:schemeClr val="bg1">
              <a:alpha val="7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43237A-5C27-9EC3-7819-E2942C5625F8}"/>
                </a:ext>
              </a:extLst>
            </p:cNvPr>
            <p:cNvSpPr/>
            <p:nvPr/>
          </p:nvSpPr>
          <p:spPr>
            <a:xfrm>
              <a:off x="5440824" y="366719"/>
              <a:ext cx="1032190" cy="538780"/>
            </a:xfrm>
            <a:custGeom>
              <a:avLst/>
              <a:gdLst>
                <a:gd name="connsiteX0" fmla="*/ 0 w 1032190"/>
                <a:gd name="connsiteY0" fmla="*/ 198585 h 538780"/>
                <a:gd name="connsiteX1" fmla="*/ 0 w 1032190"/>
                <a:gd name="connsiteY1" fmla="*/ 0 h 538780"/>
                <a:gd name="connsiteX2" fmla="*/ 1032190 w 1032190"/>
                <a:gd name="connsiteY2" fmla="*/ 0 h 538780"/>
                <a:gd name="connsiteX3" fmla="*/ 1032190 w 1032190"/>
                <a:gd name="connsiteY3" fmla="*/ 198498 h 538780"/>
                <a:gd name="connsiteX4" fmla="*/ 0 w 1032190"/>
                <a:gd name="connsiteY4" fmla="*/ 198498 h 538780"/>
                <a:gd name="connsiteX5" fmla="*/ 0 w 1032190"/>
                <a:gd name="connsiteY5" fmla="*/ 538693 h 538780"/>
                <a:gd name="connsiteX6" fmla="*/ 0 w 1032190"/>
                <a:gd name="connsiteY6" fmla="*/ 340195 h 538780"/>
                <a:gd name="connsiteX7" fmla="*/ 1032190 w 1032190"/>
                <a:gd name="connsiteY7" fmla="*/ 340195 h 538780"/>
                <a:gd name="connsiteX8" fmla="*/ 1032190 w 1032190"/>
                <a:gd name="connsiteY8" fmla="*/ 538781 h 538780"/>
                <a:gd name="connsiteX9" fmla="*/ 0 w 1032190"/>
                <a:gd name="connsiteY9" fmla="*/ 538781 h 5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190" h="538780">
                  <a:moveTo>
                    <a:pt x="0" y="198585"/>
                  </a:moveTo>
                  <a:lnTo>
                    <a:pt x="0" y="0"/>
                  </a:lnTo>
                  <a:lnTo>
                    <a:pt x="1032190" y="0"/>
                  </a:lnTo>
                  <a:lnTo>
                    <a:pt x="1032190" y="198498"/>
                  </a:lnTo>
                  <a:lnTo>
                    <a:pt x="0" y="198498"/>
                  </a:lnTo>
                  <a:close/>
                  <a:moveTo>
                    <a:pt x="0" y="538693"/>
                  </a:moveTo>
                  <a:lnTo>
                    <a:pt x="0" y="340195"/>
                  </a:lnTo>
                  <a:lnTo>
                    <a:pt x="1032190" y="340195"/>
                  </a:lnTo>
                  <a:lnTo>
                    <a:pt x="1032190" y="538781"/>
                  </a:lnTo>
                  <a:lnTo>
                    <a:pt x="0" y="538781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885DDCA-EE5D-5BD9-6768-0FD5A3CE975E}"/>
                </a:ext>
              </a:extLst>
            </p:cNvPr>
            <p:cNvSpPr/>
            <p:nvPr/>
          </p:nvSpPr>
          <p:spPr>
            <a:xfrm>
              <a:off x="5440824" y="0"/>
              <a:ext cx="1032190" cy="198498"/>
            </a:xfrm>
            <a:custGeom>
              <a:avLst/>
              <a:gdLst>
                <a:gd name="connsiteX0" fmla="*/ 0 w 1032190"/>
                <a:gd name="connsiteY0" fmla="*/ 0 h 198498"/>
                <a:gd name="connsiteX1" fmla="*/ 1032190 w 1032190"/>
                <a:gd name="connsiteY1" fmla="*/ 0 h 198498"/>
                <a:gd name="connsiteX2" fmla="*/ 1032190 w 1032190"/>
                <a:gd name="connsiteY2" fmla="*/ 198498 h 198498"/>
                <a:gd name="connsiteX3" fmla="*/ 0 w 1032190"/>
                <a:gd name="connsiteY3" fmla="*/ 198498 h 1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190" h="198498">
                  <a:moveTo>
                    <a:pt x="0" y="0"/>
                  </a:moveTo>
                  <a:lnTo>
                    <a:pt x="1032190" y="0"/>
                  </a:lnTo>
                  <a:lnTo>
                    <a:pt x="1032190" y="198498"/>
                  </a:lnTo>
                  <a:lnTo>
                    <a:pt x="0" y="198498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8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from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 to 1960s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B95E7-469B-1458-F888-FE23314C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35" y="1553927"/>
            <a:ext cx="4704930" cy="59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8E5DE-DDE9-D8B8-E3A5-77E9C56FE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4" y="2324938"/>
            <a:ext cx="4592141" cy="7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3464E-17D8-7B6F-49DB-F35B1629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998" y="3237036"/>
            <a:ext cx="2861750" cy="1193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71311-5FAA-9C16-7CFF-FB7825F29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911" y="4663590"/>
            <a:ext cx="6026178" cy="1280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465E3-7944-A621-A7E6-B84079F2C8BA}"/>
              </a:ext>
            </a:extLst>
          </p:cNvPr>
          <p:cNvSpPr txBox="1"/>
          <p:nvPr/>
        </p:nvSpPr>
        <p:spPr>
          <a:xfrm>
            <a:off x="9038618" y="3295343"/>
            <a:ext cx="2536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Distances that can be subtracted instead of division!</a:t>
            </a:r>
          </a:p>
        </p:txBody>
      </p:sp>
    </p:spTree>
    <p:extLst>
      <p:ext uri="{BB962C8B-B14F-4D97-AF65-F5344CB8AC3E}">
        <p14:creationId xmlns:p14="http://schemas.microsoft.com/office/powerpoint/2010/main" val="20130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from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 to 1960s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B95E7-469B-1458-F888-FE23314C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35" y="1553927"/>
            <a:ext cx="4704930" cy="59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8E5DE-DDE9-D8B8-E3A5-77E9C56FE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4" y="2324938"/>
            <a:ext cx="4592141" cy="757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465E3-7944-A621-A7E6-B84079F2C8BA}"/>
              </a:ext>
            </a:extLst>
          </p:cNvPr>
          <p:cNvSpPr txBox="1"/>
          <p:nvPr/>
        </p:nvSpPr>
        <p:spPr>
          <a:xfrm>
            <a:off x="9038618" y="3295343"/>
            <a:ext cx="253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exponentiation into multiplication (or a sum)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D6117-2466-F0BB-DF42-01392EAFE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55" y="3460936"/>
            <a:ext cx="3013089" cy="592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5FFC8F-9708-BBC7-D5D7-A09CDC22D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871" y="4326291"/>
            <a:ext cx="3722051" cy="781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37516-208C-F873-ECF4-E13A46A58965}"/>
                  </a:ext>
                </a:extLst>
              </p:cNvPr>
              <p:cNvSpPr txBox="1"/>
              <p:nvPr/>
            </p:nvSpPr>
            <p:spPr>
              <a:xfrm>
                <a:off x="9641059" y="4212913"/>
                <a:ext cx="1331839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37516-208C-F873-ECF4-E13A46A58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059" y="4212913"/>
                <a:ext cx="1331839" cy="1008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Changing the Base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B95E7-469B-1458-F888-FE23314C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35" y="1553927"/>
            <a:ext cx="4704930" cy="59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8E5DE-DDE9-D8B8-E3A5-77E9C56FE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4" y="2324938"/>
            <a:ext cx="4592141" cy="7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D1758-1758-6ED4-321D-70765762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59" y="3246974"/>
            <a:ext cx="2900300" cy="841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0A71C-F8B2-60E7-5B80-EA490BD44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185" y="4231276"/>
            <a:ext cx="3045315" cy="7734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780448-4B15-231A-0F64-C0ECFBD77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066" y="4996083"/>
            <a:ext cx="2126886" cy="16273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5BAFD9-00E9-D165-B8EE-62B27F5C9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589" y="4996083"/>
            <a:ext cx="2868074" cy="137764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3EB631-8CD6-2596-7621-28334C0817BF}"/>
              </a:ext>
            </a:extLst>
          </p:cNvPr>
          <p:cNvCxnSpPr/>
          <p:nvPr/>
        </p:nvCxnSpPr>
        <p:spPr>
          <a:xfrm flipH="1">
            <a:off x="6902245" y="2146071"/>
            <a:ext cx="767235" cy="3389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DC1D72-E388-04FC-9FE3-CD61544DA6CB}"/>
              </a:ext>
            </a:extLst>
          </p:cNvPr>
          <p:cNvSpPr/>
          <p:nvPr/>
        </p:nvSpPr>
        <p:spPr>
          <a:xfrm>
            <a:off x="0" y="876302"/>
            <a:ext cx="7880350" cy="2228848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B22E6-821A-8986-14F6-FA0C4D41FB40}"/>
              </a:ext>
            </a:extLst>
          </p:cNvPr>
          <p:cNvSpPr txBox="1"/>
          <p:nvPr/>
        </p:nvSpPr>
        <p:spPr>
          <a:xfrm>
            <a:off x="895350" y="1325969"/>
            <a:ext cx="5857541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a typeface="Inter SemiBold" panose="02000503000000020004" pitchFamily="2" charset="0"/>
              </a:rPr>
              <a:t>Things change:  Slopes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433CC1-43C1-BAB9-490F-B5D6B270377F}"/>
              </a:ext>
            </a:extLst>
          </p:cNvPr>
          <p:cNvGrpSpPr/>
          <p:nvPr/>
        </p:nvGrpSpPr>
        <p:grpSpPr>
          <a:xfrm>
            <a:off x="571010" y="4167175"/>
            <a:ext cx="648679" cy="648679"/>
            <a:chOff x="6788151" y="3301021"/>
            <a:chExt cx="436562" cy="4365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718BE1-6360-3388-BA1C-3FB3473838E8}"/>
                </a:ext>
              </a:extLst>
            </p:cNvPr>
            <p:cNvSpPr/>
            <p:nvPr/>
          </p:nvSpPr>
          <p:spPr>
            <a:xfrm>
              <a:off x="7099829" y="3429000"/>
              <a:ext cx="111623" cy="111623"/>
            </a:xfrm>
            <a:prstGeom prst="rect">
              <a:avLst/>
            </a:prstGeom>
            <a:blipFill>
              <a:blip r:embed="rId2" cstate="hq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9C3F82-B666-EEA8-0D46-15223D6DFF9C}"/>
                </a:ext>
              </a:extLst>
            </p:cNvPr>
            <p:cNvSpPr/>
            <p:nvPr/>
          </p:nvSpPr>
          <p:spPr>
            <a:xfrm>
              <a:off x="6788151" y="3301021"/>
              <a:ext cx="436562" cy="436562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8" name="Picture Placeholder 7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ACF757F4-776C-F12A-1B1E-B322DC6BDA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52" y="2275591"/>
            <a:ext cx="3845858" cy="3132194"/>
          </a:xfrm>
        </p:spPr>
      </p:pic>
      <p:grpSp>
        <p:nvGrpSpPr>
          <p:cNvPr id="4" name="Graphic 51">
            <a:extLst>
              <a:ext uri="{FF2B5EF4-FFF2-40B4-BE49-F238E27FC236}">
                <a16:creationId xmlns:a16="http://schemas.microsoft.com/office/drawing/2014/main" id="{D154D4C2-C6D7-2D09-F99E-A44F314353CA}"/>
              </a:ext>
            </a:extLst>
          </p:cNvPr>
          <p:cNvGrpSpPr/>
          <p:nvPr/>
        </p:nvGrpSpPr>
        <p:grpSpPr>
          <a:xfrm>
            <a:off x="817457" y="4375229"/>
            <a:ext cx="171688" cy="232570"/>
            <a:chOff x="3318160" y="1109582"/>
            <a:chExt cx="1015961" cy="1376223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046947-C896-7D2F-8F71-4B744FB9C025}"/>
                </a:ext>
              </a:extLst>
            </p:cNvPr>
            <p:cNvSpPr/>
            <p:nvPr/>
          </p:nvSpPr>
          <p:spPr>
            <a:xfrm>
              <a:off x="3318160" y="1947200"/>
              <a:ext cx="1015961" cy="538605"/>
            </a:xfrm>
            <a:custGeom>
              <a:avLst/>
              <a:gdLst>
                <a:gd name="connsiteX0" fmla="*/ 0 w 1015961"/>
                <a:gd name="connsiteY0" fmla="*/ 198498 h 538605"/>
                <a:gd name="connsiteX1" fmla="*/ 0 w 1015961"/>
                <a:gd name="connsiteY1" fmla="*/ 0 h 538605"/>
                <a:gd name="connsiteX2" fmla="*/ 1015961 w 1015961"/>
                <a:gd name="connsiteY2" fmla="*/ 0 h 538605"/>
                <a:gd name="connsiteX3" fmla="*/ 1015961 w 1015961"/>
                <a:gd name="connsiteY3" fmla="*/ 198498 h 538605"/>
                <a:gd name="connsiteX4" fmla="*/ 0 w 1015961"/>
                <a:gd name="connsiteY4" fmla="*/ 198498 h 538605"/>
                <a:gd name="connsiteX5" fmla="*/ 0 w 1015961"/>
                <a:gd name="connsiteY5" fmla="*/ 538606 h 538605"/>
                <a:gd name="connsiteX6" fmla="*/ 0 w 1015961"/>
                <a:gd name="connsiteY6" fmla="*/ 340021 h 538605"/>
                <a:gd name="connsiteX7" fmla="*/ 1015961 w 1015961"/>
                <a:gd name="connsiteY7" fmla="*/ 340021 h 538605"/>
                <a:gd name="connsiteX8" fmla="*/ 1015961 w 1015961"/>
                <a:gd name="connsiteY8" fmla="*/ 538606 h 538605"/>
                <a:gd name="connsiteX9" fmla="*/ 0 w 1015961"/>
                <a:gd name="connsiteY9" fmla="*/ 538606 h 53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" h="538605">
                  <a:moveTo>
                    <a:pt x="0" y="198498"/>
                  </a:moveTo>
                  <a:lnTo>
                    <a:pt x="0" y="0"/>
                  </a:lnTo>
                  <a:lnTo>
                    <a:pt x="1015961" y="0"/>
                  </a:lnTo>
                  <a:lnTo>
                    <a:pt x="1015961" y="198498"/>
                  </a:lnTo>
                  <a:lnTo>
                    <a:pt x="0" y="198498"/>
                  </a:lnTo>
                  <a:close/>
                  <a:moveTo>
                    <a:pt x="0" y="538606"/>
                  </a:moveTo>
                  <a:lnTo>
                    <a:pt x="0" y="340021"/>
                  </a:lnTo>
                  <a:lnTo>
                    <a:pt x="1015961" y="340021"/>
                  </a:lnTo>
                  <a:lnTo>
                    <a:pt x="1015961" y="538606"/>
                  </a:lnTo>
                  <a:lnTo>
                    <a:pt x="0" y="538606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CD8815-0F6E-2E48-F49D-82F31506A7BB}"/>
                </a:ext>
              </a:extLst>
            </p:cNvPr>
            <p:cNvSpPr/>
            <p:nvPr/>
          </p:nvSpPr>
          <p:spPr>
            <a:xfrm>
              <a:off x="3525645" y="1109582"/>
              <a:ext cx="600903" cy="666342"/>
            </a:xfrm>
            <a:custGeom>
              <a:avLst/>
              <a:gdLst>
                <a:gd name="connsiteX0" fmla="*/ 396124 w 600903"/>
                <a:gd name="connsiteY0" fmla="*/ 0 h 666342"/>
                <a:gd name="connsiteX1" fmla="*/ 600904 w 600903"/>
                <a:gd name="connsiteY1" fmla="*/ 666343 h 666342"/>
                <a:gd name="connsiteX2" fmla="*/ 0 w 600903"/>
                <a:gd name="connsiteY2" fmla="*/ 666343 h 666342"/>
                <a:gd name="connsiteX3" fmla="*/ 205827 w 600903"/>
                <a:gd name="connsiteY3" fmla="*/ 0 h 666342"/>
                <a:gd name="connsiteX4" fmla="*/ 396124 w 600903"/>
                <a:gd name="connsiteY4" fmla="*/ 0 h 666342"/>
                <a:gd name="connsiteX5" fmla="*/ 299100 w 600903"/>
                <a:gd name="connsiteY5" fmla="*/ 116307 h 666342"/>
                <a:gd name="connsiteX6" fmla="*/ 189511 w 600903"/>
                <a:gd name="connsiteY6" fmla="*/ 550909 h 666342"/>
                <a:gd name="connsiteX7" fmla="*/ 407815 w 600903"/>
                <a:gd name="connsiteY7" fmla="*/ 550909 h 666342"/>
                <a:gd name="connsiteX8" fmla="*/ 299100 w 600903"/>
                <a:gd name="connsiteY8" fmla="*/ 116307 h 66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903" h="666342">
                  <a:moveTo>
                    <a:pt x="396124" y="0"/>
                  </a:moveTo>
                  <a:lnTo>
                    <a:pt x="600904" y="666343"/>
                  </a:lnTo>
                  <a:lnTo>
                    <a:pt x="0" y="666343"/>
                  </a:lnTo>
                  <a:lnTo>
                    <a:pt x="205827" y="0"/>
                  </a:lnTo>
                  <a:lnTo>
                    <a:pt x="396124" y="0"/>
                  </a:lnTo>
                  <a:close/>
                  <a:moveTo>
                    <a:pt x="299100" y="116307"/>
                  </a:moveTo>
                  <a:lnTo>
                    <a:pt x="189511" y="550909"/>
                  </a:lnTo>
                  <a:lnTo>
                    <a:pt x="407815" y="550909"/>
                  </a:lnTo>
                  <a:lnTo>
                    <a:pt x="299100" y="116307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A0EB41-3570-820E-3C2B-A3A973E1A771}"/>
              </a:ext>
            </a:extLst>
          </p:cNvPr>
          <p:cNvSpPr txBox="1"/>
          <p:nvPr/>
        </p:nvSpPr>
        <p:spPr>
          <a:xfrm>
            <a:off x="1682805" y="3841688"/>
            <a:ext cx="560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Things change, at different rates, sometimes up and sometimes down.  Let’s look at slopes of functions.</a:t>
            </a:r>
          </a:p>
        </p:txBody>
      </p:sp>
    </p:spTree>
    <p:extLst>
      <p:ext uri="{BB962C8B-B14F-4D97-AF65-F5344CB8AC3E}">
        <p14:creationId xmlns:p14="http://schemas.microsoft.com/office/powerpoint/2010/main" val="37903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954C7C-392F-46FD-9188-3B17FA30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0" y="1131330"/>
            <a:ext cx="7492441" cy="4680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A6B873-5DE9-6E74-0E0B-909D3F64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16" y="3518413"/>
            <a:ext cx="5075524" cy="9466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E4ADDA-FC4B-8C88-7280-453858E1BFE5}"/>
              </a:ext>
            </a:extLst>
          </p:cNvPr>
          <p:cNvSpPr txBox="1"/>
          <p:nvPr/>
        </p:nvSpPr>
        <p:spPr>
          <a:xfrm>
            <a:off x="6666271" y="3136490"/>
            <a:ext cx="22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take the average: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D72882-0DE8-FC5A-30EC-1A9405CC1394}"/>
              </a:ext>
            </a:extLst>
          </p:cNvPr>
          <p:cNvSpPr/>
          <p:nvPr/>
        </p:nvSpPr>
        <p:spPr>
          <a:xfrm>
            <a:off x="5683045" y="1011008"/>
            <a:ext cx="2182761" cy="7784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2E8B4B-EB68-7DBA-7CF0-AF4E70C303B4}"/>
              </a:ext>
            </a:extLst>
          </p:cNvPr>
          <p:cNvSpPr/>
          <p:nvPr/>
        </p:nvSpPr>
        <p:spPr>
          <a:xfrm>
            <a:off x="616660" y="3602511"/>
            <a:ext cx="2182761" cy="7784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DECC0-F8C5-027A-A883-1B7D4610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9" y="1368234"/>
            <a:ext cx="5393613" cy="4003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FBC29-767F-905B-7BBC-BADDC57D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06" y="1728897"/>
            <a:ext cx="6463885" cy="3642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F0862-8BE3-7A39-4E82-60C87C40A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774" y="1622315"/>
            <a:ext cx="1918089" cy="18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5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C6A86-52D5-361D-7DFC-0B9007EA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7" y="1290245"/>
            <a:ext cx="4239163" cy="4251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332A38-1684-7710-B7F4-8515BCEE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13" y="1693490"/>
            <a:ext cx="5309419" cy="3778538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3A69E166-99E8-8BFB-B7CD-150AE3960591}"/>
              </a:ext>
            </a:extLst>
          </p:cNvPr>
          <p:cNvSpPr/>
          <p:nvPr/>
        </p:nvSpPr>
        <p:spPr>
          <a:xfrm>
            <a:off x="10127226" y="2418735"/>
            <a:ext cx="245806" cy="57027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9F6106E-53AF-50E6-13D7-E3A9129D140B}"/>
              </a:ext>
            </a:extLst>
          </p:cNvPr>
          <p:cNvSpPr/>
          <p:nvPr/>
        </p:nvSpPr>
        <p:spPr>
          <a:xfrm>
            <a:off x="10127226" y="4045973"/>
            <a:ext cx="245806" cy="57027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94824-8DE9-B010-C57B-B4D5B651B43D}"/>
              </a:ext>
            </a:extLst>
          </p:cNvPr>
          <p:cNvSpPr txBox="1"/>
          <p:nvPr/>
        </p:nvSpPr>
        <p:spPr>
          <a:xfrm>
            <a:off x="3401961" y="6027174"/>
            <a:ext cx="548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find a base B where the slope curve is the same?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FA426-AA58-3265-ECCA-C7080D2927DD}"/>
              </a:ext>
            </a:extLst>
          </p:cNvPr>
          <p:cNvSpPr txBox="1"/>
          <p:nvPr/>
        </p:nvSpPr>
        <p:spPr>
          <a:xfrm>
            <a:off x="10572632" y="2214759"/>
            <a:ext cx="141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curve is higher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4EAD66-EDD0-4B77-3258-B98FD011E5B7}"/>
              </a:ext>
            </a:extLst>
          </p:cNvPr>
          <p:cNvSpPr txBox="1"/>
          <p:nvPr/>
        </p:nvSpPr>
        <p:spPr>
          <a:xfrm>
            <a:off x="10586428" y="3903628"/>
            <a:ext cx="141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curve is lower</a:t>
            </a:r>
          </a:p>
        </p:txBody>
      </p:sp>
    </p:spTree>
    <p:extLst>
      <p:ext uri="{BB962C8B-B14F-4D97-AF65-F5344CB8AC3E}">
        <p14:creationId xmlns:p14="http://schemas.microsoft.com/office/powerpoint/2010/main" val="5915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CD624-F1BC-7A6C-0FA0-AFC6437A4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25" y="1435843"/>
            <a:ext cx="4728554" cy="897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5BB73A-4B10-1DD7-E44C-CFDF43662F6D}"/>
              </a:ext>
            </a:extLst>
          </p:cNvPr>
          <p:cNvSpPr txBox="1"/>
          <p:nvPr/>
        </p:nvSpPr>
        <p:spPr>
          <a:xfrm>
            <a:off x="1760963" y="2810469"/>
            <a:ext cx="5488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find the change in </a:t>
            </a:r>
            <a:r>
              <a:rPr lang="en-US" i="1" dirty="0"/>
              <a:t>y</a:t>
            </a:r>
            <a:r>
              <a:rPr lang="en-US" dirty="0"/>
              <a:t> for the smallest possible ∆x?</a:t>
            </a:r>
          </a:p>
          <a:p>
            <a:endParaRPr lang="en-US" dirty="0"/>
          </a:p>
          <a:p>
            <a:r>
              <a:rPr lang="en-US" dirty="0"/>
              <a:t>∆x = 0?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813C0-849A-F79C-9804-033154057B07}"/>
              </a:ext>
            </a:extLst>
          </p:cNvPr>
          <p:cNvSpPr txBox="1"/>
          <p:nvPr/>
        </p:nvSpPr>
        <p:spPr>
          <a:xfrm>
            <a:off x="3441290" y="4338020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Zeros and Infinities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21329A-2628-F451-7F45-BE51F31B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24" y="1670987"/>
            <a:ext cx="4086016" cy="28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BB73A-4B10-1DD7-E44C-CFDF43662F6D}"/>
              </a:ext>
            </a:extLst>
          </p:cNvPr>
          <p:cNvSpPr txBox="1"/>
          <p:nvPr/>
        </p:nvSpPr>
        <p:spPr>
          <a:xfrm>
            <a:off x="3689490" y="3864231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derivative </a:t>
            </a:r>
            <a:r>
              <a:rPr lang="en-US" dirty="0"/>
              <a:t>of </a:t>
            </a:r>
            <a:r>
              <a:rPr lang="en-US" i="1" dirty="0"/>
              <a:t>f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21329A-2628-F451-7F45-BE51F31B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24" y="1670987"/>
            <a:ext cx="4086016" cy="2851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ADEC68-F1CE-32CC-5660-281063AB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93" y="1197674"/>
            <a:ext cx="4817720" cy="946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01A76-DB79-55EF-A5C8-F7AF6A5E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670" y="2568986"/>
            <a:ext cx="4898284" cy="10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BB73A-4B10-1DD7-E44C-CFDF43662F6D}"/>
              </a:ext>
            </a:extLst>
          </p:cNvPr>
          <p:cNvSpPr txBox="1"/>
          <p:nvPr/>
        </p:nvSpPr>
        <p:spPr>
          <a:xfrm>
            <a:off x="8390205" y="494406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derivative </a:t>
            </a:r>
            <a:r>
              <a:rPr lang="en-US" dirty="0"/>
              <a:t>of </a:t>
            </a:r>
            <a:r>
              <a:rPr lang="en-US" i="1" dirty="0"/>
              <a:t>f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BCF14-9D36-6F50-9C52-DA0D667AA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220" y="815288"/>
            <a:ext cx="3050220" cy="2170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2429305" y="1209989"/>
            <a:ext cx="548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find a base B where the slope curve is the same?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/>
              <p:nvPr/>
            </p:nvSpPr>
            <p:spPr>
              <a:xfrm>
                <a:off x="4550102" y="1693490"/>
                <a:ext cx="144757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02" y="1693490"/>
                <a:ext cx="1447576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C3AAD34-7A64-7341-0CBD-03ECCC8E8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259" y="2663135"/>
            <a:ext cx="3946384" cy="852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A2BDA6-027B-50FA-61AA-EF1F3188F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3" y="2905780"/>
            <a:ext cx="2447061" cy="523220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33C4FE-02DB-E5F7-4524-896A8209A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89" y="3953128"/>
            <a:ext cx="3029202" cy="9909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53D750-C8EB-0603-5645-E8959A441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89" y="5288978"/>
            <a:ext cx="2803623" cy="9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Moving around the circle – Circular Functions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3BC6A-4857-A21F-A867-1C2C1F809D28}"/>
              </a:ext>
            </a:extLst>
          </p:cNvPr>
          <p:cNvSpPr txBox="1"/>
          <p:nvPr/>
        </p:nvSpPr>
        <p:spPr>
          <a:xfrm>
            <a:off x="6655515" y="1669252"/>
            <a:ext cx="406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triangle within a circle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C5CC4-3884-EED7-2531-3435E113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74" y="1265888"/>
            <a:ext cx="4534394" cy="4193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22739-3A7F-A8C8-A1CB-E8E8F984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156" y="2292595"/>
            <a:ext cx="1126421" cy="1578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53E77-60A0-488C-C516-31BC5A295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156" y="4711779"/>
            <a:ext cx="1242514" cy="6933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770A24-AAE4-343A-75A0-C7815CFC2D9B}"/>
              </a:ext>
            </a:extLst>
          </p:cNvPr>
          <p:cNvSpPr txBox="1"/>
          <p:nvPr/>
        </p:nvSpPr>
        <p:spPr>
          <a:xfrm>
            <a:off x="6655515" y="3998419"/>
            <a:ext cx="406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Therefore….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4F35C2-BB19-79E2-BEE7-6589AAC89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201" y="4972075"/>
            <a:ext cx="1795309" cy="7196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7DBCE8-CC92-7199-6313-9BEC399FFC9C}"/>
              </a:ext>
            </a:extLst>
          </p:cNvPr>
          <p:cNvSpPr txBox="1"/>
          <p:nvPr/>
        </p:nvSpPr>
        <p:spPr>
          <a:xfrm>
            <a:off x="4317777" y="5725746"/>
            <a:ext cx="406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Pythagorean Theorem</a:t>
            </a:r>
          </a:p>
        </p:txBody>
      </p:sp>
    </p:spTree>
    <p:extLst>
      <p:ext uri="{BB962C8B-B14F-4D97-AF65-F5344CB8AC3E}">
        <p14:creationId xmlns:p14="http://schemas.microsoft.com/office/powerpoint/2010/main" val="22426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BB73A-4B10-1DD7-E44C-CFDF43662F6D}"/>
              </a:ext>
            </a:extLst>
          </p:cNvPr>
          <p:cNvSpPr txBox="1"/>
          <p:nvPr/>
        </p:nvSpPr>
        <p:spPr>
          <a:xfrm>
            <a:off x="2398908" y="5971397"/>
            <a:ext cx="32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get rid of the limit for now…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BCF14-9D36-6F50-9C52-DA0D667AA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220" y="815288"/>
            <a:ext cx="3050220" cy="2170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2429305" y="1209989"/>
            <a:ext cx="548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find a base B where the slope curve is the same?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/>
              <p:nvPr/>
            </p:nvSpPr>
            <p:spPr>
              <a:xfrm>
                <a:off x="616660" y="1131698"/>
                <a:ext cx="144757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0" y="1131698"/>
                <a:ext cx="1447576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3B53D750-C8EB-0603-5645-E8959A44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95" y="1900658"/>
            <a:ext cx="2803623" cy="962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89EE0-A1AC-4471-5AD1-BD61F5D8C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495" y="3211772"/>
            <a:ext cx="2980863" cy="1035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B09CA-4C91-EA97-A12C-7034DC874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114" y="4495847"/>
            <a:ext cx="2126886" cy="1039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2B3F09-BFF6-57CD-3D7A-84A3ED6F3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9" y="5783950"/>
            <a:ext cx="1820744" cy="8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BB73A-4B10-1DD7-E44C-CFDF43662F6D}"/>
              </a:ext>
            </a:extLst>
          </p:cNvPr>
          <p:cNvSpPr txBox="1"/>
          <p:nvPr/>
        </p:nvSpPr>
        <p:spPr>
          <a:xfrm>
            <a:off x="688299" y="4419129"/>
            <a:ext cx="307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consider the limit again…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BCF14-9D36-6F50-9C52-DA0D667AA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220" y="815288"/>
            <a:ext cx="3050220" cy="2170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2429305" y="1209989"/>
            <a:ext cx="548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find a base B where the slope curve is the same?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/>
              <p:nvPr/>
            </p:nvSpPr>
            <p:spPr>
              <a:xfrm>
                <a:off x="616660" y="1131698"/>
                <a:ext cx="144757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0" y="1131698"/>
                <a:ext cx="1447576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A2B3F09-BFF6-57CD-3D7A-84A3ED6F3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52" y="1818508"/>
            <a:ext cx="1820744" cy="817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6BBB66-973F-1214-75E0-6648347AF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516" y="2822110"/>
            <a:ext cx="1659616" cy="588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2BE7F7-DBFA-FEEC-8615-61818C6EE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423" y="3419445"/>
            <a:ext cx="2223563" cy="7210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809561-6B66-CEFF-7475-F256F9DA1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900" y="4276881"/>
            <a:ext cx="3061427" cy="10231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CB6D85-3576-111B-8D77-BCCDAB8BF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220" y="587445"/>
            <a:ext cx="1997984" cy="56998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716C9F-B170-5D9E-800A-960EA006B8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854" y="5436431"/>
            <a:ext cx="33147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2429305" y="1209989"/>
            <a:ext cx="548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find a base B where the slope curve is the same?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/>
              <p:nvPr/>
            </p:nvSpPr>
            <p:spPr>
              <a:xfrm>
                <a:off x="616660" y="1131698"/>
                <a:ext cx="144757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96B0A-ABAA-1776-E8EB-FBDCA183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0" y="1131698"/>
                <a:ext cx="1447576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ACB6D85-3576-111B-8D77-BCCDAB8B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220" y="587445"/>
            <a:ext cx="1997984" cy="56998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716C9F-B170-5D9E-800A-960EA006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082" y="1642570"/>
            <a:ext cx="3314700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35A2E-EE35-D113-44D5-4D41F0792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14" y="2827009"/>
            <a:ext cx="2142999" cy="741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3FE9EA-1586-2CA9-5950-D50F69DAC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906" y="3931571"/>
            <a:ext cx="2126886" cy="9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5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1318260" y="1146740"/>
            <a:ext cx="318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Growth, for example</a:t>
            </a:r>
          </a:p>
        </p:txBody>
      </p:sp>
      <p:pic>
        <p:nvPicPr>
          <p:cNvPr id="1026" name="Picture 2" descr="graph of world population growth since 1700">
            <a:extLst>
              <a:ext uri="{FF2B5EF4-FFF2-40B4-BE49-F238E27FC236}">
                <a16:creationId xmlns:a16="http://schemas.microsoft.com/office/drawing/2014/main" id="{461E0D19-B768-0833-7DC7-3E515DFB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31" y="1749146"/>
            <a:ext cx="7521458" cy="42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2E8AC0-2107-B2C1-B811-E95AABAB8883}"/>
                  </a:ext>
                </a:extLst>
              </p:cNvPr>
              <p:cNvSpPr txBox="1"/>
              <p:nvPr/>
            </p:nvSpPr>
            <p:spPr>
              <a:xfrm>
                <a:off x="9345953" y="2821737"/>
                <a:ext cx="18339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2E8AC0-2107-B2C1-B811-E95AABAB8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953" y="2821737"/>
                <a:ext cx="18339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56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1318260" y="1146740"/>
            <a:ext cx="513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about something periodic like sine and cosine?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15BB1-9674-0A9C-33C2-890B9464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1" y="1662177"/>
            <a:ext cx="6027175" cy="4362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5AF5A-A1F5-E5A4-D2C9-09024850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42" y="1934093"/>
            <a:ext cx="2355940" cy="845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D55B6D-70EE-47A5-689C-49E46F08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31" y="3117801"/>
            <a:ext cx="2761999" cy="8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1318260" y="11467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667DA-AA76-52E8-E52D-D8EF9078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422" y="587445"/>
            <a:ext cx="4507945" cy="5078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FA00EC-79D0-EC12-D909-8B9D35EB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909" y="2911172"/>
            <a:ext cx="1240684" cy="6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Slopes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1318260" y="11467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functions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7A7D8-D108-044A-3AF5-1DC1CCC7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30" y="520644"/>
            <a:ext cx="5220539" cy="5816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301CDE-8363-790F-3D4E-059A82675033}"/>
                  </a:ext>
                </a:extLst>
              </p:cNvPr>
              <p:cNvSpPr txBox="1"/>
              <p:nvPr/>
            </p:nvSpPr>
            <p:spPr>
              <a:xfrm>
                <a:off x="9418268" y="3907876"/>
                <a:ext cx="1507336" cy="533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301CDE-8363-790F-3D4E-059A8267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268" y="3907876"/>
                <a:ext cx="1507336" cy="5332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87665A4-513B-442B-F906-C19200BE1343}"/>
              </a:ext>
            </a:extLst>
          </p:cNvPr>
          <p:cNvSpPr txBox="1"/>
          <p:nvPr/>
        </p:nvSpPr>
        <p:spPr>
          <a:xfrm>
            <a:off x="9251748" y="4807974"/>
            <a:ext cx="184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down, </a:t>
            </a:r>
          </a:p>
          <a:p>
            <a:r>
              <a:rPr lang="en-US" dirty="0"/>
              <a:t>Power to one less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76EDA-CD88-EE92-3D14-4C7FBC096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268" y="2196329"/>
            <a:ext cx="1507337" cy="8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DC1D72-E388-04FC-9FE3-CD61544DA6CB}"/>
              </a:ext>
            </a:extLst>
          </p:cNvPr>
          <p:cNvSpPr/>
          <p:nvPr/>
        </p:nvSpPr>
        <p:spPr>
          <a:xfrm>
            <a:off x="0" y="876302"/>
            <a:ext cx="7880350" cy="2228848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B22E6-821A-8986-14F6-FA0C4D41FB40}"/>
              </a:ext>
            </a:extLst>
          </p:cNvPr>
          <p:cNvSpPr txBox="1"/>
          <p:nvPr/>
        </p:nvSpPr>
        <p:spPr>
          <a:xfrm>
            <a:off x="895350" y="1325969"/>
            <a:ext cx="5857541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a typeface="Inter SemiBold" panose="02000503000000020004" pitchFamily="2" charset="0"/>
              </a:rPr>
              <a:t>Accumulating the result: Area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433CC1-43C1-BAB9-490F-B5D6B270377F}"/>
              </a:ext>
            </a:extLst>
          </p:cNvPr>
          <p:cNvGrpSpPr/>
          <p:nvPr/>
        </p:nvGrpSpPr>
        <p:grpSpPr>
          <a:xfrm>
            <a:off x="571010" y="4167175"/>
            <a:ext cx="648679" cy="648679"/>
            <a:chOff x="6788151" y="3301021"/>
            <a:chExt cx="436562" cy="4365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718BE1-6360-3388-BA1C-3FB3473838E8}"/>
                </a:ext>
              </a:extLst>
            </p:cNvPr>
            <p:cNvSpPr/>
            <p:nvPr/>
          </p:nvSpPr>
          <p:spPr>
            <a:xfrm>
              <a:off x="7099829" y="3429000"/>
              <a:ext cx="111623" cy="111623"/>
            </a:xfrm>
            <a:prstGeom prst="rect">
              <a:avLst/>
            </a:prstGeom>
            <a:blipFill>
              <a:blip r:embed="rId2" cstate="hq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9C3F82-B666-EEA8-0D46-15223D6DFF9C}"/>
                </a:ext>
              </a:extLst>
            </p:cNvPr>
            <p:cNvSpPr/>
            <p:nvPr/>
          </p:nvSpPr>
          <p:spPr>
            <a:xfrm>
              <a:off x="6788151" y="3301021"/>
              <a:ext cx="436562" cy="436562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" name="Graphic 51">
            <a:extLst>
              <a:ext uri="{FF2B5EF4-FFF2-40B4-BE49-F238E27FC236}">
                <a16:creationId xmlns:a16="http://schemas.microsoft.com/office/drawing/2014/main" id="{D154D4C2-C6D7-2D09-F99E-A44F314353CA}"/>
              </a:ext>
            </a:extLst>
          </p:cNvPr>
          <p:cNvGrpSpPr/>
          <p:nvPr/>
        </p:nvGrpSpPr>
        <p:grpSpPr>
          <a:xfrm>
            <a:off x="817457" y="4375229"/>
            <a:ext cx="171688" cy="232570"/>
            <a:chOff x="3318160" y="1109582"/>
            <a:chExt cx="1015961" cy="1376223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046947-C896-7D2F-8F71-4B744FB9C025}"/>
                </a:ext>
              </a:extLst>
            </p:cNvPr>
            <p:cNvSpPr/>
            <p:nvPr/>
          </p:nvSpPr>
          <p:spPr>
            <a:xfrm>
              <a:off x="3318160" y="1947200"/>
              <a:ext cx="1015961" cy="538605"/>
            </a:xfrm>
            <a:custGeom>
              <a:avLst/>
              <a:gdLst>
                <a:gd name="connsiteX0" fmla="*/ 0 w 1015961"/>
                <a:gd name="connsiteY0" fmla="*/ 198498 h 538605"/>
                <a:gd name="connsiteX1" fmla="*/ 0 w 1015961"/>
                <a:gd name="connsiteY1" fmla="*/ 0 h 538605"/>
                <a:gd name="connsiteX2" fmla="*/ 1015961 w 1015961"/>
                <a:gd name="connsiteY2" fmla="*/ 0 h 538605"/>
                <a:gd name="connsiteX3" fmla="*/ 1015961 w 1015961"/>
                <a:gd name="connsiteY3" fmla="*/ 198498 h 538605"/>
                <a:gd name="connsiteX4" fmla="*/ 0 w 1015961"/>
                <a:gd name="connsiteY4" fmla="*/ 198498 h 538605"/>
                <a:gd name="connsiteX5" fmla="*/ 0 w 1015961"/>
                <a:gd name="connsiteY5" fmla="*/ 538606 h 538605"/>
                <a:gd name="connsiteX6" fmla="*/ 0 w 1015961"/>
                <a:gd name="connsiteY6" fmla="*/ 340021 h 538605"/>
                <a:gd name="connsiteX7" fmla="*/ 1015961 w 1015961"/>
                <a:gd name="connsiteY7" fmla="*/ 340021 h 538605"/>
                <a:gd name="connsiteX8" fmla="*/ 1015961 w 1015961"/>
                <a:gd name="connsiteY8" fmla="*/ 538606 h 538605"/>
                <a:gd name="connsiteX9" fmla="*/ 0 w 1015961"/>
                <a:gd name="connsiteY9" fmla="*/ 538606 h 53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" h="538605">
                  <a:moveTo>
                    <a:pt x="0" y="198498"/>
                  </a:moveTo>
                  <a:lnTo>
                    <a:pt x="0" y="0"/>
                  </a:lnTo>
                  <a:lnTo>
                    <a:pt x="1015961" y="0"/>
                  </a:lnTo>
                  <a:lnTo>
                    <a:pt x="1015961" y="198498"/>
                  </a:lnTo>
                  <a:lnTo>
                    <a:pt x="0" y="198498"/>
                  </a:lnTo>
                  <a:close/>
                  <a:moveTo>
                    <a:pt x="0" y="538606"/>
                  </a:moveTo>
                  <a:lnTo>
                    <a:pt x="0" y="340021"/>
                  </a:lnTo>
                  <a:lnTo>
                    <a:pt x="1015961" y="340021"/>
                  </a:lnTo>
                  <a:lnTo>
                    <a:pt x="1015961" y="538606"/>
                  </a:lnTo>
                  <a:lnTo>
                    <a:pt x="0" y="538606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CD8815-0F6E-2E48-F49D-82F31506A7BB}"/>
                </a:ext>
              </a:extLst>
            </p:cNvPr>
            <p:cNvSpPr/>
            <p:nvPr/>
          </p:nvSpPr>
          <p:spPr>
            <a:xfrm>
              <a:off x="3525645" y="1109582"/>
              <a:ext cx="600903" cy="666342"/>
            </a:xfrm>
            <a:custGeom>
              <a:avLst/>
              <a:gdLst>
                <a:gd name="connsiteX0" fmla="*/ 396124 w 600903"/>
                <a:gd name="connsiteY0" fmla="*/ 0 h 666342"/>
                <a:gd name="connsiteX1" fmla="*/ 600904 w 600903"/>
                <a:gd name="connsiteY1" fmla="*/ 666343 h 666342"/>
                <a:gd name="connsiteX2" fmla="*/ 0 w 600903"/>
                <a:gd name="connsiteY2" fmla="*/ 666343 h 666342"/>
                <a:gd name="connsiteX3" fmla="*/ 205827 w 600903"/>
                <a:gd name="connsiteY3" fmla="*/ 0 h 666342"/>
                <a:gd name="connsiteX4" fmla="*/ 396124 w 600903"/>
                <a:gd name="connsiteY4" fmla="*/ 0 h 666342"/>
                <a:gd name="connsiteX5" fmla="*/ 299100 w 600903"/>
                <a:gd name="connsiteY5" fmla="*/ 116307 h 666342"/>
                <a:gd name="connsiteX6" fmla="*/ 189511 w 600903"/>
                <a:gd name="connsiteY6" fmla="*/ 550909 h 666342"/>
                <a:gd name="connsiteX7" fmla="*/ 407815 w 600903"/>
                <a:gd name="connsiteY7" fmla="*/ 550909 h 666342"/>
                <a:gd name="connsiteX8" fmla="*/ 299100 w 600903"/>
                <a:gd name="connsiteY8" fmla="*/ 116307 h 66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903" h="666342">
                  <a:moveTo>
                    <a:pt x="396124" y="0"/>
                  </a:moveTo>
                  <a:lnTo>
                    <a:pt x="600904" y="666343"/>
                  </a:lnTo>
                  <a:lnTo>
                    <a:pt x="0" y="666343"/>
                  </a:lnTo>
                  <a:lnTo>
                    <a:pt x="205827" y="0"/>
                  </a:lnTo>
                  <a:lnTo>
                    <a:pt x="396124" y="0"/>
                  </a:lnTo>
                  <a:close/>
                  <a:moveTo>
                    <a:pt x="299100" y="116307"/>
                  </a:moveTo>
                  <a:lnTo>
                    <a:pt x="189511" y="550909"/>
                  </a:lnTo>
                  <a:lnTo>
                    <a:pt x="407815" y="550909"/>
                  </a:lnTo>
                  <a:lnTo>
                    <a:pt x="299100" y="116307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A0EB41-3570-820E-3C2B-A3A973E1A771}"/>
              </a:ext>
            </a:extLst>
          </p:cNvPr>
          <p:cNvSpPr txBox="1"/>
          <p:nvPr/>
        </p:nvSpPr>
        <p:spPr>
          <a:xfrm>
            <a:off x="1682805" y="3841688"/>
            <a:ext cx="560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As a function proceeds in the x-direction, the area under the curve represents an accumulation.  For example, if the function is velocity in m/s, the area under the curve is distance traveled (m/s added up over </a:t>
            </a:r>
            <a:r>
              <a:rPr lang="en-US" i="1" dirty="0"/>
              <a:t>s</a:t>
            </a:r>
            <a:r>
              <a:rPr lang="en-US" dirty="0"/>
              <a:t> seconds)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1A49E-07A6-F5A3-1FAD-8A195DE5F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860" y="2228489"/>
            <a:ext cx="3574350" cy="27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0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53B2E-94E4-0529-86B6-2030FE78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21" y="1972995"/>
            <a:ext cx="6836793" cy="2455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6D42D2-84A8-3B1B-898E-A19DC00CBEBF}"/>
                  </a:ext>
                </a:extLst>
              </p:cNvPr>
              <p:cNvSpPr txBox="1"/>
              <p:nvPr/>
            </p:nvSpPr>
            <p:spPr>
              <a:xfrm>
                <a:off x="5760218" y="4491411"/>
                <a:ext cx="880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6D42D2-84A8-3B1B-898E-A19DC00CB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18" y="4491411"/>
                <a:ext cx="880819" cy="276999"/>
              </a:xfrm>
              <a:prstGeom prst="rect">
                <a:avLst/>
              </a:prstGeom>
              <a:blipFill>
                <a:blip r:embed="rId3"/>
                <a:stretch>
                  <a:fillRect l="-6250" r="-41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92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A83016-D853-E6B1-54CB-A7EF36B1D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42" y="1011008"/>
            <a:ext cx="6267870" cy="46767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66729-79C4-B7BF-C256-27C7F3FD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192" y="2605970"/>
            <a:ext cx="4438026" cy="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9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if we alter 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?  What happens to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short side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 the triangle?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1D2EF-2550-A472-D30B-5F0415BB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50" y="1033721"/>
            <a:ext cx="9547190" cy="53070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BB6501-CD5C-BCF0-8126-5FDD2D1BE82B}"/>
              </a:ext>
            </a:extLst>
          </p:cNvPr>
          <p:cNvCxnSpPr/>
          <p:nvPr/>
        </p:nvCxnSpPr>
        <p:spPr>
          <a:xfrm>
            <a:off x="1592826" y="4100052"/>
            <a:ext cx="342162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859262-0B61-01EE-C444-5D8B4A156375}"/>
              </a:ext>
            </a:extLst>
          </p:cNvPr>
          <p:cNvCxnSpPr/>
          <p:nvPr/>
        </p:nvCxnSpPr>
        <p:spPr>
          <a:xfrm>
            <a:off x="1347019" y="3549445"/>
            <a:ext cx="245807" cy="36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A29A64-8185-FC6D-9EA3-91C8DF262571}"/>
              </a:ext>
            </a:extLst>
          </p:cNvPr>
          <p:cNvSpPr txBox="1"/>
          <p:nvPr/>
        </p:nvSpPr>
        <p:spPr>
          <a:xfrm>
            <a:off x="58993" y="2824577"/>
            <a:ext cx="18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ground</a:t>
            </a:r>
          </a:p>
          <a:p>
            <a:r>
              <a:rPr lang="en-US" dirty="0"/>
              <a:t>(reference 0)</a:t>
            </a:r>
          </a:p>
        </p:txBody>
      </p:sp>
    </p:spTree>
    <p:extLst>
      <p:ext uri="{BB962C8B-B14F-4D97-AF65-F5344CB8AC3E}">
        <p14:creationId xmlns:p14="http://schemas.microsoft.com/office/powerpoint/2010/main" val="125772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356A7-A61C-F71F-EBEF-EF7D3730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3" y="1218387"/>
            <a:ext cx="5506683" cy="4575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8399D4-FA1C-98F7-EF01-11FFE54E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552" y="1825020"/>
            <a:ext cx="1747306" cy="3675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8B3D92-C724-3558-115C-31A7F0FB7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704" y="3168558"/>
            <a:ext cx="1305135" cy="4833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588EBA-057B-CB7B-AEDF-6A02BA88B9A1}"/>
              </a:ext>
            </a:extLst>
          </p:cNvPr>
          <p:cNvSpPr txBox="1"/>
          <p:nvPr/>
        </p:nvSpPr>
        <p:spPr>
          <a:xfrm>
            <a:off x="7650312" y="2621123"/>
            <a:ext cx="23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make the radius 1</a:t>
            </a:r>
          </a:p>
        </p:txBody>
      </p:sp>
    </p:spTree>
    <p:extLst>
      <p:ext uri="{BB962C8B-B14F-4D97-AF65-F5344CB8AC3E}">
        <p14:creationId xmlns:p14="http://schemas.microsoft.com/office/powerpoint/2010/main" val="21529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934802" y="313400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and Cosine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7077D-24F7-B02C-0761-B3D5C563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18" y="234349"/>
            <a:ext cx="6657533" cy="60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5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889671" y="2961241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and Cosine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92C3A-3D7D-A98B-3DBB-3F4FB06B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77" y="202416"/>
            <a:ext cx="6525674" cy="64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2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10141826" y="87527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and Cosine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92C3A-3D7D-A98B-3DBB-3F4FB06B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483" y="218784"/>
            <a:ext cx="3911767" cy="3868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FE523-E8A5-140A-B229-F98EE212A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21" y="290121"/>
            <a:ext cx="4166582" cy="3796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EAB21-FE78-9717-C1EF-341FCA54D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142" y="4272656"/>
            <a:ext cx="1562939" cy="5156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2446FE-3521-FC14-0244-DCB49033782B}"/>
              </a:ext>
            </a:extLst>
          </p:cNvPr>
          <p:cNvSpPr txBox="1"/>
          <p:nvPr/>
        </p:nvSpPr>
        <p:spPr>
          <a:xfrm>
            <a:off x="2925438" y="5707078"/>
            <a:ext cx="24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the limit as ∆x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08DEE-0592-AB29-BAB3-AFF46D7A1D9B}"/>
              </a:ext>
            </a:extLst>
          </p:cNvPr>
          <p:cNvSpPr txBox="1"/>
          <p:nvPr/>
        </p:nvSpPr>
        <p:spPr>
          <a:xfrm>
            <a:off x="7120932" y="5350426"/>
            <a:ext cx="206389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Fundamental Theorem of Calculus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18EA55-F664-83D1-74D7-629BAC720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068" y="4945040"/>
            <a:ext cx="3491086" cy="637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C9F70-4973-AF4D-1133-F371C65F4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932" y="4530460"/>
            <a:ext cx="1815398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C452-EE89-DF2B-7657-F6F8460E131A}"/>
              </a:ext>
            </a:extLst>
          </p:cNvPr>
          <p:cNvSpPr txBox="1"/>
          <p:nvPr/>
        </p:nvSpPr>
        <p:spPr>
          <a:xfrm>
            <a:off x="10141826" y="87527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and Cosine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92C3A-3D7D-A98B-3DBB-3F4FB06B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02" y="1432090"/>
            <a:ext cx="3911767" cy="3868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FE523-E8A5-140A-B229-F98EE212A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0" y="1432090"/>
            <a:ext cx="4166582" cy="3796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A90D1-506D-D37B-CBB9-362CF664C5EF}"/>
              </a:ext>
            </a:extLst>
          </p:cNvPr>
          <p:cNvSpPr txBox="1"/>
          <p:nvPr/>
        </p:nvSpPr>
        <p:spPr>
          <a:xfrm>
            <a:off x="9552901" y="3746314"/>
            <a:ext cx="20638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Fundamental Theorem of Calculus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EAC57-D7BE-317C-3690-6D4CE9C08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941" y="2832322"/>
            <a:ext cx="2643817" cy="7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 of 1/x and LN x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08FCC-E356-86FE-DFE9-263BDDB3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7" y="875277"/>
            <a:ext cx="7974596" cy="5130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87A72F-B14B-79CE-32D6-529346AB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903" y="1628033"/>
            <a:ext cx="1759415" cy="7779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B088A5-6062-B101-0F97-26BF2CF96705}"/>
              </a:ext>
            </a:extLst>
          </p:cNvPr>
          <p:cNvSpPr/>
          <p:nvPr/>
        </p:nvSpPr>
        <p:spPr>
          <a:xfrm>
            <a:off x="2306318" y="961848"/>
            <a:ext cx="569954" cy="513064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0AC672-2350-FED0-0A6C-3259E0424D3A}"/>
              </a:ext>
            </a:extLst>
          </p:cNvPr>
          <p:cNvSpPr/>
          <p:nvPr/>
        </p:nvSpPr>
        <p:spPr>
          <a:xfrm>
            <a:off x="2945097" y="968464"/>
            <a:ext cx="588951" cy="513064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866506-59D8-EA81-9EFE-29E192E0C530}"/>
              </a:ext>
            </a:extLst>
          </p:cNvPr>
          <p:cNvSpPr/>
          <p:nvPr/>
        </p:nvSpPr>
        <p:spPr>
          <a:xfrm>
            <a:off x="3627119" y="961848"/>
            <a:ext cx="682022" cy="5137260"/>
          </a:xfrm>
          <a:prstGeom prst="round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5B0994-E53F-75C5-E9AC-3E2A976CB116}"/>
              </a:ext>
            </a:extLst>
          </p:cNvPr>
          <p:cNvSpPr/>
          <p:nvPr/>
        </p:nvSpPr>
        <p:spPr>
          <a:xfrm>
            <a:off x="1612490" y="978296"/>
            <a:ext cx="569953" cy="5137260"/>
          </a:xfrm>
          <a:prstGeom prst="round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F68EF4-C2E3-666E-FFCA-D23C9C473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00" y="3343995"/>
            <a:ext cx="2366351" cy="8942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346109-8CB0-C53E-4AA0-746712639DC4}"/>
              </a:ext>
            </a:extLst>
          </p:cNvPr>
          <p:cNvSpPr txBox="1"/>
          <p:nvPr/>
        </p:nvSpPr>
        <p:spPr>
          <a:xfrm>
            <a:off x="9079225" y="4563845"/>
            <a:ext cx="206389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Fundamental Theorem of Calculus</a:t>
            </a:r>
          </a:p>
        </p:txBody>
      </p:sp>
    </p:spTree>
    <p:extLst>
      <p:ext uri="{BB962C8B-B14F-4D97-AF65-F5344CB8AC3E}">
        <p14:creationId xmlns:p14="http://schemas.microsoft.com/office/powerpoint/2010/main" val="2772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 of 1/x and LN x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7A72F-B14B-79CE-32D6-529346AB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35" y="1097359"/>
            <a:ext cx="1759415" cy="7779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F68EF4-C2E3-666E-FFCA-D23C9C47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66" y="2229144"/>
            <a:ext cx="2366351" cy="894260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542FFB-F63E-5487-7310-614ECD0BB7E4}"/>
              </a:ext>
            </a:extLst>
          </p:cNvPr>
          <p:cNvCxnSpPr>
            <a:endCxn id="18" idx="0"/>
          </p:cNvCxnSpPr>
          <p:nvPr/>
        </p:nvCxnSpPr>
        <p:spPr>
          <a:xfrm flipH="1">
            <a:off x="2523042" y="1693490"/>
            <a:ext cx="443067" cy="53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2EA5767-B38E-A9D7-1E8A-3C684295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776" y="3477266"/>
            <a:ext cx="1604974" cy="714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415FF1-31B2-B941-8AED-BB95EA182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538" y="288156"/>
            <a:ext cx="6686802" cy="43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Recall from before: Slope of log base e 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a.k.a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LN) is 1/x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DECC0-F8C5-027A-A883-1B7D4610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9" y="1368234"/>
            <a:ext cx="5393613" cy="4003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FBC29-767F-905B-7BBC-BADDC57D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06" y="1728897"/>
            <a:ext cx="6463885" cy="3642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F0862-8BE3-7A39-4E82-60C87C40A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774" y="1622315"/>
            <a:ext cx="1918089" cy="18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0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Areas of 1/x and LN x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9892C3-83CF-500D-E54D-9EA5F65DB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1" y="1465298"/>
            <a:ext cx="1147771" cy="4095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6426C6-F0DE-AD7D-A17D-2A502506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57" y="1399955"/>
            <a:ext cx="1176346" cy="3667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B1C4A77-F9E1-4CDB-41A9-6888F70173F9}"/>
              </a:ext>
            </a:extLst>
          </p:cNvPr>
          <p:cNvSpPr txBox="1"/>
          <p:nvPr/>
        </p:nvSpPr>
        <p:spPr>
          <a:xfrm>
            <a:off x="2148158" y="143797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95D8DB-C3A2-AE36-DB82-3C1A8BC4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96" y="2105579"/>
            <a:ext cx="3924329" cy="81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597A0-A326-7869-77C6-986450AC7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666" y="523750"/>
            <a:ext cx="6638463" cy="562335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0F89E-D746-D76D-0DFF-C410BD59CDBB}"/>
              </a:ext>
            </a:extLst>
          </p:cNvPr>
          <p:cNvCxnSpPr>
            <a:cxnSpLocks/>
          </p:cNvCxnSpPr>
          <p:nvPr/>
        </p:nvCxnSpPr>
        <p:spPr>
          <a:xfrm>
            <a:off x="2045110" y="2703871"/>
            <a:ext cx="3844413" cy="1317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C097D7-34EB-50C5-71AA-B397248EBF38}"/>
              </a:ext>
            </a:extLst>
          </p:cNvPr>
          <p:cNvCxnSpPr>
            <a:cxnSpLocks/>
          </p:cNvCxnSpPr>
          <p:nvPr/>
        </p:nvCxnSpPr>
        <p:spPr>
          <a:xfrm flipV="1">
            <a:off x="2882828" y="1187964"/>
            <a:ext cx="2928037" cy="1086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B549F2-4B8C-7763-699A-F498D0EB73F8}"/>
              </a:ext>
            </a:extLst>
          </p:cNvPr>
          <p:cNvSpPr/>
          <p:nvPr/>
        </p:nvSpPr>
        <p:spPr>
          <a:xfrm>
            <a:off x="6469626" y="3785420"/>
            <a:ext cx="648929" cy="37362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384EBC-734E-D40F-82A0-231167F1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314" y="3662122"/>
            <a:ext cx="1466861" cy="9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Remember how we found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C6A86-52D5-361D-7DFC-0B9007EA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7" y="1290245"/>
            <a:ext cx="4239163" cy="4251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332A38-1684-7710-B7F4-8515BCEE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13" y="1693490"/>
            <a:ext cx="5309419" cy="3778538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3A69E166-99E8-8BFB-B7CD-150AE3960591}"/>
              </a:ext>
            </a:extLst>
          </p:cNvPr>
          <p:cNvSpPr/>
          <p:nvPr/>
        </p:nvSpPr>
        <p:spPr>
          <a:xfrm>
            <a:off x="10127226" y="2418735"/>
            <a:ext cx="245806" cy="57027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9F6106E-53AF-50E6-13D7-E3A9129D140B}"/>
              </a:ext>
            </a:extLst>
          </p:cNvPr>
          <p:cNvSpPr/>
          <p:nvPr/>
        </p:nvSpPr>
        <p:spPr>
          <a:xfrm>
            <a:off x="10127226" y="4045973"/>
            <a:ext cx="245806" cy="57027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94824-8DE9-B010-C57B-B4D5B651B43D}"/>
              </a:ext>
            </a:extLst>
          </p:cNvPr>
          <p:cNvSpPr txBox="1"/>
          <p:nvPr/>
        </p:nvSpPr>
        <p:spPr>
          <a:xfrm>
            <a:off x="3401961" y="6027174"/>
            <a:ext cx="548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find a base B where the slope curve is the same?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FA426-AA58-3265-ECCA-C7080D2927DD}"/>
              </a:ext>
            </a:extLst>
          </p:cNvPr>
          <p:cNvSpPr txBox="1"/>
          <p:nvPr/>
        </p:nvSpPr>
        <p:spPr>
          <a:xfrm>
            <a:off x="10572632" y="2214759"/>
            <a:ext cx="141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curve is higher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4EAD66-EDD0-4B77-3258-B98FD011E5B7}"/>
              </a:ext>
            </a:extLst>
          </p:cNvPr>
          <p:cNvSpPr txBox="1"/>
          <p:nvPr/>
        </p:nvSpPr>
        <p:spPr>
          <a:xfrm>
            <a:off x="10586428" y="3903628"/>
            <a:ext cx="141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curve is lower</a:t>
            </a:r>
          </a:p>
        </p:txBody>
      </p:sp>
    </p:spTree>
    <p:extLst>
      <p:ext uri="{BB962C8B-B14F-4D97-AF65-F5344CB8AC3E}">
        <p14:creationId xmlns:p14="http://schemas.microsoft.com/office/powerpoint/2010/main" val="428715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in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27034-7C70-73F0-3EE1-4CCF86D4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31" y="2845379"/>
            <a:ext cx="1952010" cy="2411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58A6C5-F0D2-C693-8F06-C01D4A1668FF}"/>
              </a:ext>
            </a:extLst>
          </p:cNvPr>
          <p:cNvSpPr txBox="1"/>
          <p:nvPr/>
        </p:nvSpPr>
        <p:spPr>
          <a:xfrm>
            <a:off x="4601497" y="1642292"/>
            <a:ext cx="562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Multiplying large numbers was a long and tedious task.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6657E13-7F5D-D957-DE61-97830A3CD79C}"/>
              </a:ext>
            </a:extLst>
          </p:cNvPr>
          <p:cNvSpPr/>
          <p:nvPr/>
        </p:nvSpPr>
        <p:spPr>
          <a:xfrm>
            <a:off x="392135" y="1146740"/>
            <a:ext cx="2644877" cy="1885452"/>
          </a:xfrm>
          <a:prstGeom prst="cloudCallout">
            <a:avLst>
              <a:gd name="adj1" fmla="val 27866"/>
              <a:gd name="adj2" fmla="val 651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there any way we can add instead of multiply?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7177B0-7B9D-701F-E542-9FFB3893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06" y="2215046"/>
            <a:ext cx="1783830" cy="11796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C6F31E-0254-EC0D-5173-11CFBFF4F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57" y="4157196"/>
            <a:ext cx="5399282" cy="3693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C3AD9C-A873-0203-7835-6CCF12C91C5D}"/>
              </a:ext>
            </a:extLst>
          </p:cNvPr>
          <p:cNvSpPr txBox="1"/>
          <p:nvPr/>
        </p:nvSpPr>
        <p:spPr>
          <a:xfrm>
            <a:off x="4761338" y="3613722"/>
            <a:ext cx="562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Multiplying these two expressions we get:</a:t>
            </a:r>
          </a:p>
        </p:txBody>
      </p:sp>
    </p:spTree>
    <p:extLst>
      <p:ext uri="{BB962C8B-B14F-4D97-AF65-F5344CB8AC3E}">
        <p14:creationId xmlns:p14="http://schemas.microsoft.com/office/powerpoint/2010/main" val="39115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Remember how we found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EF384E-F7FD-D5AC-DAA7-2373C7BC9709}"/>
                  </a:ext>
                </a:extLst>
              </p:cNvPr>
              <p:cNvSpPr txBox="1"/>
              <p:nvPr/>
            </p:nvSpPr>
            <p:spPr>
              <a:xfrm>
                <a:off x="1932039" y="1677459"/>
                <a:ext cx="1526572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EF384E-F7FD-D5AC-DAA7-2373C7BC9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039" y="1677459"/>
                <a:ext cx="1526572" cy="701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CFABD-74EA-E788-5591-9186A3C743AB}"/>
                  </a:ext>
                </a:extLst>
              </p:cNvPr>
              <p:cNvSpPr txBox="1"/>
              <p:nvPr/>
            </p:nvSpPr>
            <p:spPr>
              <a:xfrm>
                <a:off x="1632470" y="3030085"/>
                <a:ext cx="182614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CFABD-74EA-E788-5591-9186A3C7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70" y="3030085"/>
                <a:ext cx="1826141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802F10-D70C-6735-ABA8-FFB5F2A68F59}"/>
              </a:ext>
            </a:extLst>
          </p:cNvPr>
          <p:cNvCxnSpPr>
            <a:cxnSpLocks/>
          </p:cNvCxnSpPr>
          <p:nvPr/>
        </p:nvCxnSpPr>
        <p:spPr>
          <a:xfrm flipH="1">
            <a:off x="2421192" y="2271852"/>
            <a:ext cx="685801" cy="45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49135F5A-8C77-A1E6-64C6-AC21A4DF0624}"/>
              </a:ext>
            </a:extLst>
          </p:cNvPr>
          <p:cNvSpPr/>
          <p:nvPr/>
        </p:nvSpPr>
        <p:spPr>
          <a:xfrm rot="16200000">
            <a:off x="2258674" y="2584888"/>
            <a:ext cx="204593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11C89-70AA-142C-EFAC-E2E2A1213F14}"/>
                  </a:ext>
                </a:extLst>
              </p:cNvPr>
              <p:cNvSpPr txBox="1"/>
              <p:nvPr/>
            </p:nvSpPr>
            <p:spPr>
              <a:xfrm>
                <a:off x="1833486" y="4014959"/>
                <a:ext cx="142410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11C89-70AA-142C-EFAC-E2E2A1213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86" y="4014959"/>
                <a:ext cx="1424108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1C8EFB0-FBB4-FC6D-8EE2-0D30E6CE81CF}"/>
              </a:ext>
            </a:extLst>
          </p:cNvPr>
          <p:cNvSpPr txBox="1"/>
          <p:nvPr/>
        </p:nvSpPr>
        <p:spPr>
          <a:xfrm>
            <a:off x="5127900" y="2724136"/>
            <a:ext cx="476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B=</a:t>
            </a:r>
            <a:r>
              <a:rPr lang="en-US" sz="2400" i="1" dirty="0"/>
              <a:t>e</a:t>
            </a:r>
            <a:r>
              <a:rPr lang="en-US" sz="2400" dirty="0"/>
              <a:t> is the base for which </a:t>
            </a:r>
            <a:r>
              <a:rPr lang="en-US" sz="2400" i="1" dirty="0"/>
              <a:t>B</a:t>
            </a:r>
            <a:r>
              <a:rPr lang="en-US" sz="2400" i="1" baseline="30000" dirty="0"/>
              <a:t>x</a:t>
            </a:r>
            <a:r>
              <a:rPr lang="en-US" sz="2400" dirty="0"/>
              <a:t> is the slope curve of itself and, therefore, the area of itself, as well</a:t>
            </a:r>
          </a:p>
        </p:txBody>
      </p:sp>
    </p:spTree>
    <p:extLst>
      <p:ext uri="{BB962C8B-B14F-4D97-AF65-F5344CB8AC3E}">
        <p14:creationId xmlns:p14="http://schemas.microsoft.com/office/powerpoint/2010/main" val="29586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in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27034-7C70-73F0-3EE1-4CCF86D4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78" y="1202415"/>
            <a:ext cx="1952010" cy="2411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58A6C5-F0D2-C693-8F06-C01D4A1668FF}"/>
              </a:ext>
            </a:extLst>
          </p:cNvPr>
          <p:cNvSpPr txBox="1"/>
          <p:nvPr/>
        </p:nvSpPr>
        <p:spPr>
          <a:xfrm>
            <a:off x="3991896" y="1486321"/>
            <a:ext cx="6302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Invent logarithms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Spent 20 years calculating log tables that he published in 1614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120E13-A216-1B5A-9056-7A5D64460B60}"/>
                  </a:ext>
                </a:extLst>
              </p:cNvPr>
              <p:cNvSpPr txBox="1"/>
              <p:nvPr/>
            </p:nvSpPr>
            <p:spPr>
              <a:xfrm>
                <a:off x="4950542" y="2408068"/>
                <a:ext cx="157549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br>
                  <a:rPr lang="en-US" b="0" dirty="0"/>
                </a:b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120E13-A216-1B5A-9056-7A5D64460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42" y="2408068"/>
                <a:ext cx="1575496" cy="830997"/>
              </a:xfrm>
              <a:prstGeom prst="rect">
                <a:avLst/>
              </a:prstGeom>
              <a:blipFill>
                <a:blip r:embed="rId3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0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in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5E6E2-8DBA-22F7-A916-D05D0E61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42" y="841625"/>
            <a:ext cx="9267210" cy="56905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61C7F5D-413D-8A72-6110-CD85DC657B1B}"/>
              </a:ext>
            </a:extLst>
          </p:cNvPr>
          <p:cNvSpPr/>
          <p:nvPr/>
        </p:nvSpPr>
        <p:spPr>
          <a:xfrm>
            <a:off x="6725265" y="3962400"/>
            <a:ext cx="147483" cy="186813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50D83C-620C-4F64-0616-5E780C376D92}"/>
              </a:ext>
            </a:extLst>
          </p:cNvPr>
          <p:cNvSpPr/>
          <p:nvPr/>
        </p:nvSpPr>
        <p:spPr>
          <a:xfrm>
            <a:off x="7122014" y="3962399"/>
            <a:ext cx="147483" cy="186813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131FBB-2F27-8092-28CE-920129320A02}"/>
              </a:ext>
            </a:extLst>
          </p:cNvPr>
          <p:cNvSpPr/>
          <p:nvPr/>
        </p:nvSpPr>
        <p:spPr>
          <a:xfrm>
            <a:off x="9545665" y="3962398"/>
            <a:ext cx="147483" cy="186813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40B5B-E66D-5C70-7669-5A8CE9174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98"/>
          <a:stretch/>
        </p:blipFill>
        <p:spPr>
          <a:xfrm>
            <a:off x="7653663" y="808817"/>
            <a:ext cx="4078969" cy="820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0BE04-460A-37D3-0410-DDD538D580D4}"/>
              </a:ext>
            </a:extLst>
          </p:cNvPr>
          <p:cNvSpPr txBox="1"/>
          <p:nvPr/>
        </p:nvSpPr>
        <p:spPr>
          <a:xfrm>
            <a:off x="7584775" y="509367"/>
            <a:ext cx="392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Distances get closer and closer together</a:t>
            </a:r>
          </a:p>
        </p:txBody>
      </p:sp>
    </p:spTree>
    <p:extLst>
      <p:ext uri="{BB962C8B-B14F-4D97-AF65-F5344CB8AC3E}">
        <p14:creationId xmlns:p14="http://schemas.microsoft.com/office/powerpoint/2010/main" val="8481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from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 to 1960s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B95E7-469B-1458-F888-FE23314C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35" y="1553927"/>
            <a:ext cx="4704930" cy="59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8E5DE-DDE9-D8B8-E3A5-77E9C56FE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4" y="2324938"/>
            <a:ext cx="4592141" cy="75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D7992-B395-0E62-5F47-4FF148BA8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285" y="3785497"/>
            <a:ext cx="3174217" cy="62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F06DEE-B53B-BB55-A3EC-F953FF0FF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833" y="4676067"/>
            <a:ext cx="6090629" cy="8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in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2F0724-6415-32C8-7064-7C8254705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7" r="59627"/>
          <a:stretch/>
        </p:blipFill>
        <p:spPr>
          <a:xfrm>
            <a:off x="10048568" y="650189"/>
            <a:ext cx="865239" cy="5690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1420C-562E-2496-45EA-5D7CE4549764}"/>
              </a:ext>
            </a:extLst>
          </p:cNvPr>
          <p:cNvSpPr txBox="1"/>
          <p:nvPr/>
        </p:nvSpPr>
        <p:spPr>
          <a:xfrm>
            <a:off x="1936955" y="1486321"/>
            <a:ext cx="5371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turns multiplication into distances that can be added:</a:t>
            </a:r>
          </a:p>
          <a:p>
            <a:endParaRPr lang="en-US" dirty="0"/>
          </a:p>
          <a:p>
            <a:r>
              <a:rPr lang="en-US" dirty="0"/>
              <a:t>Let’s multiply 4 * 2 without multiplying.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AE29C3-1D11-44DA-0974-4D7E132D02F4}"/>
                  </a:ext>
                </a:extLst>
              </p:cNvPr>
              <p:cNvSpPr txBox="1"/>
              <p:nvPr/>
            </p:nvSpPr>
            <p:spPr>
              <a:xfrm>
                <a:off x="3765117" y="2686650"/>
                <a:ext cx="8577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AE29C3-1D11-44DA-0974-4D7E132D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17" y="2686650"/>
                <a:ext cx="857734" cy="553998"/>
              </a:xfrm>
              <a:prstGeom prst="rect">
                <a:avLst/>
              </a:prstGeom>
              <a:blipFill>
                <a:blip r:embed="rId3"/>
                <a:stretch>
                  <a:fillRect l="-7143" r="-6429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87F00F-DA0F-AC02-7C3A-54433170DA8A}"/>
                  </a:ext>
                </a:extLst>
              </p:cNvPr>
              <p:cNvSpPr txBox="1"/>
              <p:nvPr/>
            </p:nvSpPr>
            <p:spPr>
              <a:xfrm>
                <a:off x="5464137" y="2686650"/>
                <a:ext cx="11392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87F00F-DA0F-AC02-7C3A-54433170D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37" y="2686650"/>
                <a:ext cx="1139286" cy="553998"/>
              </a:xfrm>
              <a:prstGeom prst="rect">
                <a:avLst/>
              </a:prstGeom>
              <a:blipFill>
                <a:blip r:embed="rId4"/>
                <a:stretch>
                  <a:fillRect l="-6952" t="-2198" r="-427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54BD6D-E093-E20E-0993-8B3B3990F543}"/>
                  </a:ext>
                </a:extLst>
              </p:cNvPr>
              <p:cNvSpPr txBox="1"/>
              <p:nvPr/>
            </p:nvSpPr>
            <p:spPr>
              <a:xfrm>
                <a:off x="3691375" y="3516665"/>
                <a:ext cx="2759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 ∗2=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54BD6D-E093-E20E-0993-8B3B3990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75" y="3516665"/>
                <a:ext cx="2759666" cy="276999"/>
              </a:xfrm>
              <a:prstGeom prst="rect">
                <a:avLst/>
              </a:prstGeom>
              <a:blipFill>
                <a:blip r:embed="rId5"/>
                <a:stretch>
                  <a:fillRect l="-1770" r="-66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91DBD-2EB6-056F-9566-4EFD8C0ED740}"/>
                  </a:ext>
                </a:extLst>
              </p:cNvPr>
              <p:cNvSpPr txBox="1"/>
              <p:nvPr/>
            </p:nvSpPr>
            <p:spPr>
              <a:xfrm>
                <a:off x="4002742" y="4163978"/>
                <a:ext cx="2136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91DBD-2EB6-056F-9566-4EFD8C0ED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42" y="4163978"/>
                <a:ext cx="2136932" cy="276999"/>
              </a:xfrm>
              <a:prstGeom prst="rect">
                <a:avLst/>
              </a:prstGeom>
              <a:blipFill>
                <a:blip r:embed="rId6"/>
                <a:stretch>
                  <a:fillRect l="-3429" t="-2174" r="-228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FEED229-7E96-0B79-F8F6-DC900FAC583E}"/>
              </a:ext>
            </a:extLst>
          </p:cNvPr>
          <p:cNvSpPr/>
          <p:nvPr/>
        </p:nvSpPr>
        <p:spPr>
          <a:xfrm>
            <a:off x="3578943" y="3429000"/>
            <a:ext cx="776748" cy="457979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F0AAD9-03DD-2FB0-B9A1-65E86A252C01}"/>
              </a:ext>
            </a:extLst>
          </p:cNvPr>
          <p:cNvSpPr/>
          <p:nvPr/>
        </p:nvSpPr>
        <p:spPr>
          <a:xfrm>
            <a:off x="5751300" y="3429000"/>
            <a:ext cx="776748" cy="457979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DC8A68-B22F-978F-A9EB-37F706BCB900}"/>
                  </a:ext>
                </a:extLst>
              </p:cNvPr>
              <p:cNvSpPr txBox="1"/>
              <p:nvPr/>
            </p:nvSpPr>
            <p:spPr>
              <a:xfrm>
                <a:off x="3488688" y="4716994"/>
                <a:ext cx="3186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DC8A68-B22F-978F-A9EB-37F706BCB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88" y="4716994"/>
                <a:ext cx="3186257" cy="276999"/>
              </a:xfrm>
              <a:prstGeom prst="rect">
                <a:avLst/>
              </a:prstGeom>
              <a:blipFill>
                <a:blip r:embed="rId7"/>
                <a:stretch>
                  <a:fillRect l="-2103" t="-2222" r="-153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F54F2A2-B3AC-8920-B651-52D34B522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9853" y="5004777"/>
            <a:ext cx="4078969" cy="16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6" y="325835"/>
            <a:ext cx="1086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Multiplying from the 17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Century to 1960s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2F0724-6415-32C8-7064-7C8254705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7" r="59627"/>
          <a:stretch/>
        </p:blipFill>
        <p:spPr>
          <a:xfrm>
            <a:off x="10144357" y="650189"/>
            <a:ext cx="865239" cy="5690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DC8A68-B22F-978F-A9EB-37F706BCB900}"/>
                  </a:ext>
                </a:extLst>
              </p:cNvPr>
              <p:cNvSpPr txBox="1"/>
              <p:nvPr/>
            </p:nvSpPr>
            <p:spPr>
              <a:xfrm>
                <a:off x="3488688" y="4716994"/>
                <a:ext cx="3186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DC8A68-B22F-978F-A9EB-37F706BCB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88" y="4716994"/>
                <a:ext cx="3186257" cy="276999"/>
              </a:xfrm>
              <a:prstGeom prst="rect">
                <a:avLst/>
              </a:prstGeom>
              <a:blipFill>
                <a:blip r:embed="rId3"/>
                <a:stretch>
                  <a:fillRect l="-2103" t="-2222" r="-153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F54F2A2-B3AC-8920-B651-52D34B52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53" y="5004777"/>
            <a:ext cx="4078969" cy="1638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574B7-5DF8-B9CB-7B13-3CBC6B30E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98" y="1900659"/>
            <a:ext cx="9088503" cy="22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B5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Atma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680</Words>
  <Application>Microsoft Office PowerPoint</Application>
  <PresentationFormat>Widescreen</PresentationFormat>
  <Paragraphs>125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Atma SemiBold</vt:lpstr>
      <vt:lpstr>Calibri</vt:lpstr>
      <vt:lpstr>Calibri Light</vt:lpstr>
      <vt:lpstr>Cambria Math</vt:lpstr>
      <vt:lpstr>Inter SemiBold</vt:lpstr>
      <vt:lpstr>Poppins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Wahfiudin</dc:creator>
  <cp:lastModifiedBy>Darrin Hanna</cp:lastModifiedBy>
  <cp:revision>42</cp:revision>
  <dcterms:created xsi:type="dcterms:W3CDTF">2023-11-06T09:17:04Z</dcterms:created>
  <dcterms:modified xsi:type="dcterms:W3CDTF">2024-01-15T19:07:35Z</dcterms:modified>
</cp:coreProperties>
</file>